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Proxima Nova"/>
      <p:regular r:id="rId29"/>
      <p:bold r:id="rId30"/>
      <p:italic r:id="rId31"/>
      <p:boldItalic r:id="rId32"/>
    </p:embeddedFont>
    <p:embeddedFont>
      <p:font typeface="Poppi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33" Type="http://schemas.openxmlformats.org/officeDocument/2006/relationships/font" Target="fonts/Poppins-regular.fntdata"/><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35" Type="http://schemas.openxmlformats.org/officeDocument/2006/relationships/font" Target="fonts/Poppins-italic.fntdata"/><Relationship Id="rId12" Type="http://schemas.openxmlformats.org/officeDocument/2006/relationships/slide" Target="slides/slide7.xml"/><Relationship Id="rId34" Type="http://schemas.openxmlformats.org/officeDocument/2006/relationships/font" Target="fonts/Poppi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oppi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e7d2ac01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e7d2ac01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c7d24e51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ec7d24e515_0_18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c7d24e515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ec7d24e515_0_20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c7d24e515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ec7d24e515_0_23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ec7d24e515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ec7d24e515_0_25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7d2ac01c8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e7d2ac01c8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c7d24e515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ec7d24e515_0_33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c7d24e51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ec7d24e515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c7d24e515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c7d24e515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c7d24e515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ec7d24e515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ec7d24e515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ec7d24e515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c7d24e5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ec7d24e515_0_1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c7d24e51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c7d24e51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c7d24e515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c7d24e515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c7d24e51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ec7d24e515_0_8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c7d24e515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c7d24e51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c7d24e51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ec7d24e515_0_53: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c7d24e515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ec7d24e515_0_124: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c7d24e51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ec7d24e515_0_14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8" name="Google Shape;8;p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 name="Google Shape;9;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3" name="Google Shape;43;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in Title &amp; Subtitle IFLI">
  <p:cSld name="1_Main Title &amp; Subtitle IFLI">
    <p:spTree>
      <p:nvGrpSpPr>
        <p:cNvPr id="47" name="Shape 47"/>
        <p:cNvGrpSpPr/>
        <p:nvPr/>
      </p:nvGrpSpPr>
      <p:grpSpPr>
        <a:xfrm>
          <a:off x="0" y="0"/>
          <a:ext cx="0" cy="0"/>
          <a:chOff x="0" y="0"/>
          <a:chExt cx="0" cy="0"/>
        </a:xfrm>
      </p:grpSpPr>
      <p:sp>
        <p:nvSpPr>
          <p:cNvPr id="48" name="Google Shape;48;p13"/>
          <p:cNvSpPr txBox="1"/>
          <p:nvPr>
            <p:ph idx="1" type="body"/>
          </p:nvPr>
        </p:nvSpPr>
        <p:spPr>
          <a:xfrm>
            <a:off x="387819" y="730530"/>
            <a:ext cx="8368500" cy="173400"/>
          </a:xfrm>
          <a:prstGeom prst="rect">
            <a:avLst/>
          </a:prstGeom>
          <a:noFill/>
          <a:ln>
            <a:noFill/>
          </a:ln>
        </p:spPr>
        <p:txBody>
          <a:bodyPr anchorCtr="0" anchor="ctr" bIns="0" lIns="0" spcFirstLastPara="1" rIns="0" wrap="square" tIns="0">
            <a:noAutofit/>
          </a:bodyPr>
          <a:lstStyle>
            <a:lvl1pPr indent="-228600" lvl="0" marL="457200" marR="0" rtl="0" algn="l">
              <a:spcBef>
                <a:spcPts val="220"/>
              </a:spcBef>
              <a:spcAft>
                <a:spcPts val="0"/>
              </a:spcAft>
              <a:buClr>
                <a:srgbClr val="7F7F7F"/>
              </a:buClr>
              <a:buSzPts val="1100"/>
              <a:buFont typeface="Arial"/>
              <a:buNone/>
              <a:defRPr b="0" i="0" sz="1100" u="none" cap="none" strike="noStrike">
                <a:solidFill>
                  <a:srgbClr val="7F7F7F"/>
                </a:solidFill>
                <a:latin typeface="Roboto"/>
                <a:ea typeface="Roboto"/>
                <a:cs typeface="Roboto"/>
                <a:sym typeface="Robo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Roboto"/>
                <a:ea typeface="Roboto"/>
                <a:cs typeface="Roboto"/>
                <a:sym typeface="Roboto"/>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9pPr>
          </a:lstStyle>
          <a:p/>
        </p:txBody>
      </p:sp>
      <p:sp>
        <p:nvSpPr>
          <p:cNvPr id="49" name="Google Shape;49;p13"/>
          <p:cNvSpPr txBox="1"/>
          <p:nvPr>
            <p:ph type="title"/>
          </p:nvPr>
        </p:nvSpPr>
        <p:spPr>
          <a:xfrm>
            <a:off x="387819" y="282611"/>
            <a:ext cx="8368500" cy="4095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Clr>
                <a:srgbClr val="5B5B5B"/>
              </a:buClr>
              <a:buSzPts val="2600"/>
              <a:buFont typeface="Roboto"/>
              <a:buNone/>
              <a:defRPr b="0" i="0" sz="2600" u="none" cap="none" strike="noStrike">
                <a:solidFill>
                  <a:srgbClr val="5B5B5B"/>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 name="Shape 10"/>
        <p:cNvGrpSpPr/>
        <p:nvPr/>
      </p:nvGrpSpPr>
      <p:grpSpPr>
        <a:xfrm>
          <a:off x="0" y="0"/>
          <a:ext cx="0" cy="0"/>
          <a:chOff x="0" y="0"/>
          <a:chExt cx="0" cy="0"/>
        </a:xfrm>
      </p:grpSpPr>
      <p:sp>
        <p:nvSpPr>
          <p:cNvPr id="11" name="Google Shape;11;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5" name="Google Shape;15;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6" name="Google Shape;1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9" name="Google Shape;19;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0" name="Google Shape;20;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27" name="Google Shape;27;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5" name="Google Shape;35;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17.jpg"/><Relationship Id="rId6"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5"/>
          <p:cNvSpPr/>
          <p:nvPr/>
        </p:nvSpPr>
        <p:spPr>
          <a:xfrm>
            <a:off x="0" y="0"/>
            <a:ext cx="9144000" cy="5143500"/>
          </a:xfrm>
          <a:prstGeom prst="rect">
            <a:avLst/>
          </a:prstGeom>
          <a:solidFill>
            <a:srgbClr val="434343">
              <a:alpha val="910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5"/>
          <p:cNvPicPr preferRelativeResize="0"/>
          <p:nvPr/>
        </p:nvPicPr>
        <p:blipFill>
          <a:blip r:embed="rId4">
            <a:alphaModFix/>
          </a:blip>
          <a:stretch>
            <a:fillRect/>
          </a:stretch>
        </p:blipFill>
        <p:spPr>
          <a:xfrm>
            <a:off x="5776925" y="379775"/>
            <a:ext cx="2422500" cy="2422500"/>
          </a:xfrm>
          <a:prstGeom prst="ellipse">
            <a:avLst/>
          </a:prstGeom>
          <a:noFill/>
          <a:ln>
            <a:noFill/>
          </a:ln>
        </p:spPr>
      </p:pic>
      <p:sp>
        <p:nvSpPr>
          <p:cNvPr id="57" name="Google Shape;57;p15"/>
          <p:cNvSpPr txBox="1"/>
          <p:nvPr/>
        </p:nvSpPr>
        <p:spPr>
          <a:xfrm>
            <a:off x="5212025" y="2960188"/>
            <a:ext cx="3399900" cy="83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Proxima Nova"/>
                <a:ea typeface="Proxima Nova"/>
                <a:cs typeface="Proxima Nova"/>
                <a:sym typeface="Proxima Nova"/>
              </a:rPr>
              <a:t>KRISTI FALTORUSSO</a:t>
            </a:r>
            <a:endParaRPr b="1" sz="2200">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a:solidFill>
                  <a:schemeClr val="lt1"/>
                </a:solidFill>
                <a:latin typeface="Proxima Nova"/>
                <a:ea typeface="Proxima Nova"/>
                <a:cs typeface="Proxima Nova"/>
                <a:sym typeface="Proxima Nova"/>
              </a:rPr>
              <a:t>VP of Customer Success</a:t>
            </a:r>
            <a:endParaRPr>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a:solidFill>
                  <a:schemeClr val="lt1"/>
                </a:solidFill>
                <a:latin typeface="Proxima Nova"/>
                <a:ea typeface="Proxima Nova"/>
                <a:cs typeface="Proxima Nova"/>
                <a:sym typeface="Proxima Nova"/>
              </a:rPr>
              <a:t>ClientSuccess</a:t>
            </a:r>
            <a:endParaRPr>
              <a:solidFill>
                <a:schemeClr val="lt1"/>
              </a:solidFill>
              <a:latin typeface="Proxima Nova"/>
              <a:ea typeface="Proxima Nova"/>
              <a:cs typeface="Proxima Nova"/>
              <a:sym typeface="Proxima Nova"/>
            </a:endParaRPr>
          </a:p>
        </p:txBody>
      </p:sp>
      <p:sp>
        <p:nvSpPr>
          <p:cNvPr id="58" name="Google Shape;58;p15"/>
          <p:cNvSpPr txBox="1"/>
          <p:nvPr/>
        </p:nvSpPr>
        <p:spPr>
          <a:xfrm>
            <a:off x="5542025" y="3960371"/>
            <a:ext cx="2739900" cy="59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Proxima Nova"/>
                <a:ea typeface="Proxima Nova"/>
                <a:cs typeface="Proxima Nova"/>
                <a:sym typeface="Proxima Nova"/>
              </a:rPr>
              <a:t>brought to you by</a:t>
            </a:r>
            <a:endParaRPr sz="1700">
              <a:solidFill>
                <a:schemeClr val="lt1"/>
              </a:solidFill>
              <a:latin typeface="Proxima Nova"/>
              <a:ea typeface="Proxima Nova"/>
              <a:cs typeface="Proxima Nova"/>
              <a:sym typeface="Proxima Nova"/>
            </a:endParaRPr>
          </a:p>
        </p:txBody>
      </p:sp>
      <p:pic>
        <p:nvPicPr>
          <p:cNvPr id="59" name="Google Shape;59;p15"/>
          <p:cNvPicPr preferRelativeResize="0"/>
          <p:nvPr/>
        </p:nvPicPr>
        <p:blipFill>
          <a:blip r:embed="rId5">
            <a:alphaModFix/>
          </a:blip>
          <a:stretch>
            <a:fillRect/>
          </a:stretch>
        </p:blipFill>
        <p:spPr>
          <a:xfrm>
            <a:off x="5095175" y="4555887"/>
            <a:ext cx="3633602" cy="412575"/>
          </a:xfrm>
          <a:prstGeom prst="rect">
            <a:avLst/>
          </a:prstGeom>
          <a:noFill/>
          <a:ln>
            <a:noFill/>
          </a:ln>
        </p:spPr>
      </p:pic>
      <p:cxnSp>
        <p:nvCxnSpPr>
          <p:cNvPr id="60" name="Google Shape;60;p15"/>
          <p:cNvCxnSpPr/>
          <p:nvPr/>
        </p:nvCxnSpPr>
        <p:spPr>
          <a:xfrm>
            <a:off x="-37350" y="43900"/>
            <a:ext cx="9178800" cy="0"/>
          </a:xfrm>
          <a:prstGeom prst="straightConnector1">
            <a:avLst/>
          </a:prstGeom>
          <a:noFill/>
          <a:ln cap="flat" cmpd="sng" w="228600">
            <a:solidFill>
              <a:schemeClr val="dk1"/>
            </a:solidFill>
            <a:prstDash val="solid"/>
            <a:round/>
            <a:headEnd len="med" w="med" type="none"/>
            <a:tailEnd len="med" w="med" type="none"/>
          </a:ln>
        </p:spPr>
      </p:cxnSp>
      <p:sp>
        <p:nvSpPr>
          <p:cNvPr id="61" name="Google Shape;61;p15"/>
          <p:cNvSpPr txBox="1"/>
          <p:nvPr/>
        </p:nvSpPr>
        <p:spPr>
          <a:xfrm>
            <a:off x="112050" y="647625"/>
            <a:ext cx="5131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Proxima Nova"/>
                <a:ea typeface="Proxima Nova"/>
                <a:cs typeface="Proxima Nova"/>
                <a:sym typeface="Proxima Nova"/>
              </a:rPr>
              <a:t>CUSTOMER SUCCESS LEADERSHIP BOOTCAMP</a:t>
            </a:r>
            <a:endParaRPr sz="1700">
              <a:solidFill>
                <a:schemeClr val="lt1"/>
              </a:solidFill>
              <a:latin typeface="Proxima Nova"/>
              <a:ea typeface="Proxima Nova"/>
              <a:cs typeface="Proxima Nova"/>
              <a:sym typeface="Proxima Nova"/>
            </a:endParaRPr>
          </a:p>
        </p:txBody>
      </p:sp>
      <p:sp>
        <p:nvSpPr>
          <p:cNvPr id="62" name="Google Shape;62;p15"/>
          <p:cNvSpPr txBox="1"/>
          <p:nvPr/>
        </p:nvSpPr>
        <p:spPr>
          <a:xfrm>
            <a:off x="112050" y="1302875"/>
            <a:ext cx="5131200" cy="180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chemeClr val="dk1"/>
                </a:solidFill>
                <a:latin typeface="Proxima Nova"/>
                <a:ea typeface="Proxima Nova"/>
                <a:cs typeface="Proxima Nova"/>
                <a:sym typeface="Proxima Nova"/>
              </a:rPr>
              <a:t>PART V</a:t>
            </a:r>
            <a:r>
              <a:rPr b="1" lang="en" sz="3500">
                <a:solidFill>
                  <a:schemeClr val="dk1"/>
                </a:solidFill>
                <a:latin typeface="Proxima Nova"/>
                <a:ea typeface="Proxima Nova"/>
                <a:cs typeface="Proxima Nova"/>
                <a:sym typeface="Proxima Nova"/>
              </a:rPr>
              <a:t>: ARCHITECTING YOUR CS INTERVIEW PROCESS </a:t>
            </a:r>
            <a:endParaRPr b="1" sz="3500">
              <a:solidFill>
                <a:schemeClr val="dk1"/>
              </a:solidFill>
              <a:latin typeface="Proxima Nova"/>
              <a:ea typeface="Proxima Nova"/>
              <a:cs typeface="Proxima Nova"/>
              <a:sym typeface="Proxima Nova"/>
            </a:endParaRPr>
          </a:p>
        </p:txBody>
      </p:sp>
      <p:sp>
        <p:nvSpPr>
          <p:cNvPr id="63" name="Google Shape;63;p15"/>
          <p:cNvSpPr txBox="1"/>
          <p:nvPr/>
        </p:nvSpPr>
        <p:spPr>
          <a:xfrm>
            <a:off x="1015050" y="3312625"/>
            <a:ext cx="3325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Proxima Nova"/>
                <a:ea typeface="Proxima Nova"/>
                <a:cs typeface="Proxima Nova"/>
                <a:sym typeface="Proxima Nova"/>
              </a:rPr>
              <a:t>TUESDAY, AUGUST 31, 2021</a:t>
            </a:r>
            <a:endParaRPr sz="1700">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sz="1700">
                <a:solidFill>
                  <a:schemeClr val="lt1"/>
                </a:solidFill>
                <a:latin typeface="Proxima Nova"/>
                <a:ea typeface="Proxima Nova"/>
                <a:cs typeface="Proxima Nova"/>
                <a:sym typeface="Proxima Nova"/>
              </a:rPr>
              <a:t>1PM EST/ 10AM PST</a:t>
            </a:r>
            <a:endParaRPr sz="1700">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p:nvPr/>
        </p:nvSpPr>
        <p:spPr>
          <a:xfrm>
            <a:off x="1138149" y="2108479"/>
            <a:ext cx="1077735" cy="1077452"/>
          </a:xfrm>
          <a:custGeom>
            <a:rect b="b" l="l" r="r" t="t"/>
            <a:pathLst>
              <a:path extrusionOk="0" h="1885" w="1885">
                <a:moveTo>
                  <a:pt x="1884" y="942"/>
                </a:moveTo>
                <a:cubicBezTo>
                  <a:pt x="1884" y="1462"/>
                  <a:pt x="1463" y="1884"/>
                  <a:pt x="942" y="1884"/>
                </a:cubicBezTo>
                <a:cubicBezTo>
                  <a:pt x="422" y="1884"/>
                  <a:pt x="0" y="1462"/>
                  <a:pt x="0" y="942"/>
                </a:cubicBezTo>
                <a:cubicBezTo>
                  <a:pt x="0" y="422"/>
                  <a:pt x="422" y="0"/>
                  <a:pt x="942" y="0"/>
                </a:cubicBezTo>
                <a:cubicBezTo>
                  <a:pt x="1463" y="0"/>
                  <a:pt x="1884" y="422"/>
                  <a:pt x="1884" y="942"/>
                </a:cubicBez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4" name="Google Shape;184;p24"/>
          <p:cNvSpPr/>
          <p:nvPr/>
        </p:nvSpPr>
        <p:spPr>
          <a:xfrm>
            <a:off x="817606" y="1788018"/>
            <a:ext cx="1721348" cy="860449"/>
          </a:xfrm>
          <a:custGeom>
            <a:rect b="b" l="l" r="r" t="t"/>
            <a:pathLst>
              <a:path extrusionOk="0" h="1503" w="3006">
                <a:moveTo>
                  <a:pt x="1502" y="0"/>
                </a:moveTo>
                <a:cubicBezTo>
                  <a:pt x="673" y="0"/>
                  <a:pt x="0" y="673"/>
                  <a:pt x="0" y="1502"/>
                </a:cubicBezTo>
                <a:lnTo>
                  <a:pt x="456" y="1502"/>
                </a:lnTo>
                <a:cubicBezTo>
                  <a:pt x="456" y="924"/>
                  <a:pt x="924" y="455"/>
                  <a:pt x="1503" y="455"/>
                </a:cubicBezTo>
                <a:cubicBezTo>
                  <a:pt x="2081" y="455"/>
                  <a:pt x="2550" y="924"/>
                  <a:pt x="2550" y="1502"/>
                </a:cubicBezTo>
                <a:lnTo>
                  <a:pt x="3005" y="1502"/>
                </a:lnTo>
                <a:cubicBezTo>
                  <a:pt x="3005" y="673"/>
                  <a:pt x="2332" y="0"/>
                  <a:pt x="1502" y="0"/>
                </a:cubicBez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5" name="Google Shape;185;p24"/>
          <p:cNvSpPr txBox="1"/>
          <p:nvPr/>
        </p:nvSpPr>
        <p:spPr>
          <a:xfrm>
            <a:off x="1114006" y="3570996"/>
            <a:ext cx="11442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CUSTOMER</a:t>
            </a:r>
            <a:endParaRPr sz="1500">
              <a:solidFill>
                <a:srgbClr val="5B5B5B"/>
              </a:solidFill>
              <a:latin typeface="Proxima Nova"/>
              <a:ea typeface="Proxima Nova"/>
              <a:cs typeface="Proxima Nova"/>
              <a:sym typeface="Proxima Nova"/>
            </a:endParaRPr>
          </a:p>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SUCCESS + SALES</a:t>
            </a:r>
            <a:endParaRPr sz="1500">
              <a:solidFill>
                <a:srgbClr val="5B5B5B"/>
              </a:solidFill>
              <a:latin typeface="Proxima Nova"/>
              <a:ea typeface="Proxima Nova"/>
              <a:cs typeface="Proxima Nova"/>
              <a:sym typeface="Proxima Nova"/>
            </a:endParaRPr>
          </a:p>
        </p:txBody>
      </p:sp>
      <p:sp>
        <p:nvSpPr>
          <p:cNvPr id="186" name="Google Shape;186;p24"/>
          <p:cNvSpPr txBox="1"/>
          <p:nvPr/>
        </p:nvSpPr>
        <p:spPr>
          <a:xfrm>
            <a:off x="1369685" y="2373226"/>
            <a:ext cx="6135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03</a:t>
            </a:r>
            <a:endParaRPr sz="500">
              <a:latin typeface="Proxima Nova"/>
              <a:ea typeface="Proxima Nova"/>
              <a:cs typeface="Proxima Nova"/>
              <a:sym typeface="Proxima Nova"/>
            </a:endParaRPr>
          </a:p>
        </p:txBody>
      </p:sp>
      <p:sp>
        <p:nvSpPr>
          <p:cNvPr id="187" name="Google Shape;187;p24"/>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WITH IMPACT</a:t>
            </a:r>
            <a:endParaRPr sz="3000">
              <a:solidFill>
                <a:srgbClr val="666666"/>
              </a:solidFill>
              <a:latin typeface="Proxima Nova"/>
              <a:ea typeface="Proxima Nova"/>
              <a:cs typeface="Proxima Nova"/>
              <a:sym typeface="Proxima Nova"/>
            </a:endParaRPr>
          </a:p>
        </p:txBody>
      </p:sp>
      <p:sp>
        <p:nvSpPr>
          <p:cNvPr id="188" name="Google Shape;188;p24"/>
          <p:cNvSpPr txBox="1"/>
          <p:nvPr/>
        </p:nvSpPr>
        <p:spPr>
          <a:xfrm>
            <a:off x="3174850" y="1307625"/>
            <a:ext cx="55533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TIME ALLOCATION:</a:t>
            </a:r>
            <a:r>
              <a:rPr lang="en">
                <a:solidFill>
                  <a:srgbClr val="434343"/>
                </a:solidFill>
                <a:latin typeface="Proxima Nova"/>
                <a:ea typeface="Proxima Nova"/>
                <a:cs typeface="Proxima Nova"/>
                <a:sym typeface="Proxima Nova"/>
              </a:rPr>
              <a:t> 25 - 30 minutes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OBJECTIVE:</a:t>
            </a:r>
            <a:r>
              <a:rPr lang="en">
                <a:solidFill>
                  <a:srgbClr val="434343"/>
                </a:solidFill>
                <a:latin typeface="Proxima Nova"/>
                <a:ea typeface="Proxima Nova"/>
                <a:cs typeface="Proxima Nova"/>
                <a:sym typeface="Proxima Nova"/>
              </a:rPr>
              <a:t> Will this candidate be able to manage the commercial aspects of the partnership</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INTERVIEWER</a:t>
            </a:r>
            <a:r>
              <a:rPr lang="en">
                <a:solidFill>
                  <a:srgbClr val="434343"/>
                </a:solidFill>
                <a:latin typeface="Proxima Nova"/>
                <a:ea typeface="Proxima Nova"/>
                <a:cs typeface="Proxima Nova"/>
                <a:sym typeface="Proxima Nova"/>
              </a:rPr>
              <a:t>: Member of the Sales organization</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DISCUSSION</a:t>
            </a:r>
            <a:r>
              <a:rPr lang="en">
                <a:solidFill>
                  <a:srgbClr val="434343"/>
                </a:solidFill>
                <a:latin typeface="Proxima Nova"/>
                <a:ea typeface="Proxima Nova"/>
                <a:cs typeface="Proxima Nova"/>
                <a:sym typeface="Proxima Nova"/>
              </a:rPr>
              <a:t>: Behavioral style questions focused on renewal management, negotiation, opportunity identification, lead generation; Q&amp;A</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ASSESSMENT</a:t>
            </a:r>
            <a:r>
              <a:rPr lang="en">
                <a:solidFill>
                  <a:srgbClr val="434343"/>
                </a:solidFill>
                <a:latin typeface="Proxima Nova"/>
                <a:ea typeface="Proxima Nova"/>
                <a:cs typeface="Proxima Nova"/>
                <a:sym typeface="Proxima Nova"/>
              </a:rPr>
              <a:t>: Does this candidate have experience managing renewals, upsells, cross-sells and expansions? Do they have strong negotiation skills? Ability to manage objection handling? Do they know how to conduct good discovery?</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p:nvPr/>
        </p:nvSpPr>
        <p:spPr>
          <a:xfrm>
            <a:off x="828658" y="2645942"/>
            <a:ext cx="1721348" cy="860450"/>
          </a:xfrm>
          <a:custGeom>
            <a:rect b="b" l="l" r="r" t="t"/>
            <a:pathLst>
              <a:path extrusionOk="0" h="1504" w="3006">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4" name="Google Shape;194;p25"/>
          <p:cNvSpPr/>
          <p:nvPr/>
        </p:nvSpPr>
        <p:spPr>
          <a:xfrm>
            <a:off x="1149200" y="2108479"/>
            <a:ext cx="1077733" cy="1077452"/>
          </a:xfrm>
          <a:custGeom>
            <a:rect b="b" l="l" r="r" t="t"/>
            <a:pathLst>
              <a:path extrusionOk="0" h="1885" w="1884">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5" name="Google Shape;195;p25"/>
          <p:cNvSpPr txBox="1"/>
          <p:nvPr/>
        </p:nvSpPr>
        <p:spPr>
          <a:xfrm>
            <a:off x="1112937" y="1162655"/>
            <a:ext cx="11553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CUSTOMER SUCCESS + MARKETING</a:t>
            </a:r>
            <a:endParaRPr sz="800">
              <a:solidFill>
                <a:srgbClr val="5B5B5B"/>
              </a:solidFill>
              <a:latin typeface="Proxima Nova"/>
              <a:ea typeface="Proxima Nova"/>
              <a:cs typeface="Proxima Nova"/>
              <a:sym typeface="Proxima Nova"/>
            </a:endParaRPr>
          </a:p>
        </p:txBody>
      </p:sp>
      <p:sp>
        <p:nvSpPr>
          <p:cNvPr id="196" name="Google Shape;196;p25"/>
          <p:cNvSpPr txBox="1"/>
          <p:nvPr/>
        </p:nvSpPr>
        <p:spPr>
          <a:xfrm>
            <a:off x="1366020" y="2373226"/>
            <a:ext cx="6441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04</a:t>
            </a:r>
            <a:endParaRPr sz="500">
              <a:latin typeface="Proxima Nova"/>
              <a:ea typeface="Proxima Nova"/>
              <a:cs typeface="Proxima Nova"/>
              <a:sym typeface="Proxima Nova"/>
            </a:endParaRPr>
          </a:p>
        </p:txBody>
      </p:sp>
      <p:sp>
        <p:nvSpPr>
          <p:cNvPr id="197" name="Google Shape;197;p25"/>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WITH IMPACT</a:t>
            </a:r>
            <a:endParaRPr sz="3000">
              <a:solidFill>
                <a:srgbClr val="666666"/>
              </a:solidFill>
              <a:latin typeface="Proxima Nova"/>
              <a:ea typeface="Proxima Nova"/>
              <a:cs typeface="Proxima Nova"/>
              <a:sym typeface="Proxima Nova"/>
            </a:endParaRPr>
          </a:p>
        </p:txBody>
      </p:sp>
      <p:sp>
        <p:nvSpPr>
          <p:cNvPr id="198" name="Google Shape;198;p25"/>
          <p:cNvSpPr txBox="1"/>
          <p:nvPr/>
        </p:nvSpPr>
        <p:spPr>
          <a:xfrm>
            <a:off x="3174850" y="1307625"/>
            <a:ext cx="55533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TIME ALLOCATION:</a:t>
            </a:r>
            <a:r>
              <a:rPr lang="en">
                <a:solidFill>
                  <a:srgbClr val="434343"/>
                </a:solidFill>
                <a:latin typeface="Proxima Nova"/>
                <a:ea typeface="Proxima Nova"/>
                <a:cs typeface="Proxima Nova"/>
                <a:sym typeface="Proxima Nova"/>
              </a:rPr>
              <a:t> 25 - 30 minutes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OBJECTIVE:</a:t>
            </a:r>
            <a:r>
              <a:rPr lang="en">
                <a:solidFill>
                  <a:srgbClr val="434343"/>
                </a:solidFill>
                <a:latin typeface="Proxima Nova"/>
                <a:ea typeface="Proxima Nova"/>
                <a:cs typeface="Proxima Nova"/>
                <a:sym typeface="Proxima Nova"/>
              </a:rPr>
              <a:t> Candidate will be able to facilitate marketing initiatives through customer partnership</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INTERVIEWER</a:t>
            </a:r>
            <a:r>
              <a:rPr lang="en">
                <a:solidFill>
                  <a:srgbClr val="434343"/>
                </a:solidFill>
                <a:latin typeface="Proxima Nova"/>
                <a:ea typeface="Proxima Nova"/>
                <a:cs typeface="Proxima Nova"/>
                <a:sym typeface="Proxima Nova"/>
              </a:rPr>
              <a:t>: Member of the Marketing organization OR Customer Marketing</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DISCUSSION</a:t>
            </a:r>
            <a:r>
              <a:rPr lang="en">
                <a:solidFill>
                  <a:srgbClr val="434343"/>
                </a:solidFill>
                <a:latin typeface="Proxima Nova"/>
                <a:ea typeface="Proxima Nova"/>
                <a:cs typeface="Proxima Nova"/>
                <a:sym typeface="Proxima Nova"/>
              </a:rPr>
              <a:t>: Behavioral style questions focused on reference programs, case studies, field events, and customer advocacy initiatives; Q&amp;A</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ASSESSMENT</a:t>
            </a:r>
            <a:r>
              <a:rPr lang="en">
                <a:solidFill>
                  <a:srgbClr val="434343"/>
                </a:solidFill>
                <a:latin typeface="Proxima Nova"/>
                <a:ea typeface="Proxima Nova"/>
                <a:cs typeface="Proxima Nova"/>
                <a:sym typeface="Proxima Nova"/>
              </a:rPr>
              <a:t>: Does this candidate know how to build brand advocates? Do they know how to maximize the value of customer champions? Are they comfortable asking for customer participation and feedback?</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p:nvPr/>
        </p:nvSpPr>
        <p:spPr>
          <a:xfrm>
            <a:off x="1162777" y="2108479"/>
            <a:ext cx="1077730" cy="1077452"/>
          </a:xfrm>
          <a:custGeom>
            <a:rect b="b" l="l" r="r" t="t"/>
            <a:pathLst>
              <a:path extrusionOk="0" h="1885" w="1885">
                <a:moveTo>
                  <a:pt x="1884" y="942"/>
                </a:moveTo>
                <a:cubicBezTo>
                  <a:pt x="1884" y="1462"/>
                  <a:pt x="1462" y="1884"/>
                  <a:pt x="942" y="1884"/>
                </a:cubicBezTo>
                <a:cubicBezTo>
                  <a:pt x="422" y="1884"/>
                  <a:pt x="0" y="1462"/>
                  <a:pt x="0" y="942"/>
                </a:cubicBezTo>
                <a:cubicBezTo>
                  <a:pt x="0" y="422"/>
                  <a:pt x="422" y="0"/>
                  <a:pt x="942" y="0"/>
                </a:cubicBezTo>
                <a:cubicBezTo>
                  <a:pt x="1462" y="0"/>
                  <a:pt x="1884" y="422"/>
                  <a:pt x="1884" y="942"/>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4" name="Google Shape;204;p26"/>
          <p:cNvSpPr/>
          <p:nvPr/>
        </p:nvSpPr>
        <p:spPr>
          <a:xfrm>
            <a:off x="842233" y="1788018"/>
            <a:ext cx="1718822" cy="860449"/>
          </a:xfrm>
          <a:custGeom>
            <a:rect b="b" l="l" r="r" t="t"/>
            <a:pathLst>
              <a:path extrusionOk="0" h="1503" w="3005">
                <a:moveTo>
                  <a:pt x="1502" y="0"/>
                </a:moveTo>
                <a:cubicBezTo>
                  <a:pt x="673" y="0"/>
                  <a:pt x="0" y="673"/>
                  <a:pt x="0" y="1502"/>
                </a:cubicBezTo>
                <a:lnTo>
                  <a:pt x="455" y="1502"/>
                </a:lnTo>
                <a:cubicBezTo>
                  <a:pt x="455" y="924"/>
                  <a:pt x="924" y="455"/>
                  <a:pt x="1502" y="455"/>
                </a:cubicBezTo>
                <a:cubicBezTo>
                  <a:pt x="2080" y="455"/>
                  <a:pt x="2549" y="924"/>
                  <a:pt x="2549" y="1502"/>
                </a:cubicBezTo>
                <a:lnTo>
                  <a:pt x="3004" y="1502"/>
                </a:lnTo>
                <a:cubicBezTo>
                  <a:pt x="3004" y="673"/>
                  <a:pt x="2332" y="0"/>
                  <a:pt x="1502" y="0"/>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5" name="Google Shape;205;p26"/>
          <p:cNvSpPr txBox="1"/>
          <p:nvPr/>
        </p:nvSpPr>
        <p:spPr>
          <a:xfrm>
            <a:off x="934175" y="3571000"/>
            <a:ext cx="14568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PRESENTATION + </a:t>
            </a:r>
            <a:endParaRPr sz="1500">
              <a:solidFill>
                <a:srgbClr val="5B5B5B"/>
              </a:solidFill>
              <a:latin typeface="Proxima Nova"/>
              <a:ea typeface="Proxima Nova"/>
              <a:cs typeface="Proxima Nova"/>
              <a:sym typeface="Proxima Nova"/>
            </a:endParaRPr>
          </a:p>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Q&amp;A</a:t>
            </a:r>
            <a:endParaRPr sz="1500">
              <a:solidFill>
                <a:srgbClr val="5B5B5B"/>
              </a:solidFill>
              <a:latin typeface="Proxima Nova"/>
              <a:ea typeface="Proxima Nova"/>
              <a:cs typeface="Proxima Nova"/>
              <a:sym typeface="Proxima Nova"/>
            </a:endParaRPr>
          </a:p>
        </p:txBody>
      </p:sp>
      <p:sp>
        <p:nvSpPr>
          <p:cNvPr id="206" name="Google Shape;206;p26"/>
          <p:cNvSpPr txBox="1"/>
          <p:nvPr/>
        </p:nvSpPr>
        <p:spPr>
          <a:xfrm>
            <a:off x="1385308" y="2373226"/>
            <a:ext cx="6327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05</a:t>
            </a:r>
            <a:endParaRPr sz="500">
              <a:latin typeface="Proxima Nova"/>
              <a:ea typeface="Proxima Nova"/>
              <a:cs typeface="Proxima Nova"/>
              <a:sym typeface="Proxima Nova"/>
            </a:endParaRPr>
          </a:p>
        </p:txBody>
      </p:sp>
      <p:sp>
        <p:nvSpPr>
          <p:cNvPr id="207" name="Google Shape;207;p26"/>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WITH IMPACT</a:t>
            </a:r>
            <a:endParaRPr sz="3000">
              <a:solidFill>
                <a:srgbClr val="666666"/>
              </a:solidFill>
              <a:latin typeface="Proxima Nova"/>
              <a:ea typeface="Proxima Nova"/>
              <a:cs typeface="Proxima Nova"/>
              <a:sym typeface="Proxima Nova"/>
            </a:endParaRPr>
          </a:p>
        </p:txBody>
      </p:sp>
      <p:sp>
        <p:nvSpPr>
          <p:cNvPr id="208" name="Google Shape;208;p26"/>
          <p:cNvSpPr txBox="1"/>
          <p:nvPr/>
        </p:nvSpPr>
        <p:spPr>
          <a:xfrm>
            <a:off x="3174850" y="1307625"/>
            <a:ext cx="55533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TIME ALLOCATION:</a:t>
            </a:r>
            <a:r>
              <a:rPr lang="en">
                <a:solidFill>
                  <a:srgbClr val="434343"/>
                </a:solidFill>
                <a:latin typeface="Proxima Nova"/>
                <a:ea typeface="Proxima Nova"/>
                <a:cs typeface="Proxima Nova"/>
                <a:sym typeface="Proxima Nova"/>
              </a:rPr>
              <a:t> 50 minutes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OBJECTIVE:</a:t>
            </a:r>
            <a:r>
              <a:rPr lang="en">
                <a:solidFill>
                  <a:srgbClr val="434343"/>
                </a:solidFill>
                <a:latin typeface="Proxima Nova"/>
                <a:ea typeface="Proxima Nova"/>
                <a:cs typeface="Proxima Nova"/>
                <a:sym typeface="Proxima Nova"/>
              </a:rPr>
              <a:t> Can the candidate strategically manage a book of business support retention, growth and advocacy</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INTERVIEWER</a:t>
            </a:r>
            <a:r>
              <a:rPr lang="en">
                <a:solidFill>
                  <a:srgbClr val="434343"/>
                </a:solidFill>
                <a:latin typeface="Proxima Nova"/>
                <a:ea typeface="Proxima Nova"/>
                <a:cs typeface="Proxima Nova"/>
                <a:sym typeface="Proxima Nova"/>
              </a:rPr>
              <a:t>: Hiring Manager AND another member of the Customer Success team</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DISCUSSION</a:t>
            </a:r>
            <a:r>
              <a:rPr lang="en">
                <a:solidFill>
                  <a:srgbClr val="434343"/>
                </a:solidFill>
                <a:latin typeface="Proxima Nova"/>
                <a:ea typeface="Proxima Nova"/>
                <a:cs typeface="Proxima Nova"/>
                <a:sym typeface="Proxima Nova"/>
              </a:rPr>
              <a:t>: Candidate to present the </a:t>
            </a:r>
            <a:r>
              <a:rPr lang="en">
                <a:solidFill>
                  <a:srgbClr val="434343"/>
                </a:solidFill>
                <a:latin typeface="Proxima Nova"/>
                <a:ea typeface="Proxima Nova"/>
                <a:cs typeface="Proxima Nova"/>
                <a:sym typeface="Proxima Nova"/>
              </a:rPr>
              <a:t>assignment</a:t>
            </a:r>
            <a:r>
              <a:rPr lang="en">
                <a:solidFill>
                  <a:srgbClr val="434343"/>
                </a:solidFill>
                <a:latin typeface="Proxima Nova"/>
                <a:ea typeface="Proxima Nova"/>
                <a:cs typeface="Proxima Nova"/>
                <a:sym typeface="Proxima Nova"/>
              </a:rPr>
              <a:t>; Q&amp;A</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ASSESSMENT</a:t>
            </a:r>
            <a:r>
              <a:rPr lang="en">
                <a:solidFill>
                  <a:srgbClr val="434343"/>
                </a:solidFill>
                <a:latin typeface="Proxima Nova"/>
                <a:ea typeface="Proxima Nova"/>
                <a:cs typeface="Proxima Nova"/>
                <a:sym typeface="Proxima Nova"/>
              </a:rPr>
              <a:t>: Does this candidate understand how to manage risk and </a:t>
            </a:r>
            <a:r>
              <a:rPr lang="en">
                <a:solidFill>
                  <a:srgbClr val="434343"/>
                </a:solidFill>
                <a:latin typeface="Proxima Nova"/>
                <a:ea typeface="Proxima Nova"/>
                <a:cs typeface="Proxima Nova"/>
                <a:sym typeface="Proxima Nova"/>
              </a:rPr>
              <a:t>capitalize</a:t>
            </a:r>
            <a:r>
              <a:rPr lang="en">
                <a:solidFill>
                  <a:srgbClr val="434343"/>
                </a:solidFill>
                <a:latin typeface="Proxima Nova"/>
                <a:ea typeface="Proxima Nova"/>
                <a:cs typeface="Proxima Nova"/>
                <a:sym typeface="Proxima Nova"/>
              </a:rPr>
              <a:t> on opportunity? Do they have the ability to this strategically to support the future of the partnership? Strong presentation skills? Good call control? Did they ask good and thoughtful questions?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cxnSp>
        <p:nvCxnSpPr>
          <p:cNvPr id="213" name="Google Shape;213;p27"/>
          <p:cNvCxnSpPr/>
          <p:nvPr/>
        </p:nvCxnSpPr>
        <p:spPr>
          <a:xfrm rot="10800000">
            <a:off x="893797" y="1300163"/>
            <a:ext cx="3236400" cy="0"/>
          </a:xfrm>
          <a:prstGeom prst="straightConnector1">
            <a:avLst/>
          </a:prstGeom>
          <a:noFill/>
          <a:ln cap="flat" cmpd="sng" w="38100">
            <a:solidFill>
              <a:srgbClr val="BFBFBF"/>
            </a:solidFill>
            <a:prstDash val="solid"/>
            <a:miter lim="800000"/>
            <a:headEnd len="lg" w="lg" type="oval"/>
            <a:tailEnd len="lg" w="lg" type="oval"/>
          </a:ln>
        </p:spPr>
      </p:cxnSp>
      <p:cxnSp>
        <p:nvCxnSpPr>
          <p:cNvPr id="214" name="Google Shape;214;p27"/>
          <p:cNvCxnSpPr/>
          <p:nvPr/>
        </p:nvCxnSpPr>
        <p:spPr>
          <a:xfrm rot="10800000">
            <a:off x="5013752" y="1300163"/>
            <a:ext cx="3236400" cy="0"/>
          </a:xfrm>
          <a:prstGeom prst="straightConnector1">
            <a:avLst/>
          </a:prstGeom>
          <a:noFill/>
          <a:ln cap="flat" cmpd="sng" w="38100">
            <a:solidFill>
              <a:srgbClr val="BFBFBF"/>
            </a:solidFill>
            <a:prstDash val="solid"/>
            <a:miter lim="800000"/>
            <a:headEnd len="lg" w="lg" type="oval"/>
            <a:tailEnd len="lg" w="lg" type="oval"/>
          </a:ln>
        </p:spPr>
      </p:cxnSp>
      <p:sp>
        <p:nvSpPr>
          <p:cNvPr id="215" name="Google Shape;215;p27"/>
          <p:cNvSpPr/>
          <p:nvPr/>
        </p:nvSpPr>
        <p:spPr>
          <a:xfrm>
            <a:off x="893848" y="1745116"/>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6" name="Google Shape;216;p27"/>
          <p:cNvSpPr/>
          <p:nvPr/>
        </p:nvSpPr>
        <p:spPr>
          <a:xfrm>
            <a:off x="893848" y="1745116"/>
            <a:ext cx="443100" cy="442800"/>
          </a:xfrm>
          <a:prstGeom prst="ellipse">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7" name="Google Shape;217;p27"/>
          <p:cNvSpPr/>
          <p:nvPr/>
        </p:nvSpPr>
        <p:spPr>
          <a:xfrm>
            <a:off x="893848" y="2349341"/>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8" name="Google Shape;218;p27"/>
          <p:cNvSpPr/>
          <p:nvPr/>
        </p:nvSpPr>
        <p:spPr>
          <a:xfrm>
            <a:off x="893848" y="2349341"/>
            <a:ext cx="443100" cy="442800"/>
          </a:xfrm>
          <a:prstGeom prst="ellipse">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9" name="Google Shape;219;p27"/>
          <p:cNvSpPr/>
          <p:nvPr/>
        </p:nvSpPr>
        <p:spPr>
          <a:xfrm>
            <a:off x="893848" y="2951661"/>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0" name="Google Shape;220;p27"/>
          <p:cNvSpPr/>
          <p:nvPr/>
        </p:nvSpPr>
        <p:spPr>
          <a:xfrm>
            <a:off x="893848" y="2951661"/>
            <a:ext cx="443100" cy="442800"/>
          </a:xfrm>
          <a:prstGeom prst="ellipse">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1" name="Google Shape;221;p27"/>
          <p:cNvSpPr/>
          <p:nvPr/>
        </p:nvSpPr>
        <p:spPr>
          <a:xfrm>
            <a:off x="893848" y="3552076"/>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2" name="Google Shape;222;p27"/>
          <p:cNvSpPr/>
          <p:nvPr/>
        </p:nvSpPr>
        <p:spPr>
          <a:xfrm>
            <a:off x="893848" y="3552076"/>
            <a:ext cx="443100" cy="442800"/>
          </a:xfrm>
          <a:prstGeom prst="ellipse">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3" name="Google Shape;223;p27"/>
          <p:cNvSpPr/>
          <p:nvPr/>
        </p:nvSpPr>
        <p:spPr>
          <a:xfrm>
            <a:off x="893848" y="4150587"/>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4" name="Google Shape;224;p27"/>
          <p:cNvSpPr/>
          <p:nvPr/>
        </p:nvSpPr>
        <p:spPr>
          <a:xfrm>
            <a:off x="893848" y="4150587"/>
            <a:ext cx="443100" cy="442800"/>
          </a:xfrm>
          <a:prstGeom prst="ellipse">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5" name="Google Shape;225;p27"/>
          <p:cNvSpPr/>
          <p:nvPr/>
        </p:nvSpPr>
        <p:spPr>
          <a:xfrm>
            <a:off x="5013802" y="1745116"/>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6" name="Google Shape;226;p27"/>
          <p:cNvSpPr/>
          <p:nvPr/>
        </p:nvSpPr>
        <p:spPr>
          <a:xfrm>
            <a:off x="5013803" y="1745116"/>
            <a:ext cx="443100" cy="442800"/>
          </a:xfrm>
          <a:prstGeom prst="ellipse">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7" name="Google Shape;227;p27"/>
          <p:cNvSpPr/>
          <p:nvPr/>
        </p:nvSpPr>
        <p:spPr>
          <a:xfrm>
            <a:off x="5013802" y="2349341"/>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8" name="Google Shape;228;p27"/>
          <p:cNvSpPr/>
          <p:nvPr/>
        </p:nvSpPr>
        <p:spPr>
          <a:xfrm>
            <a:off x="5013803" y="2349341"/>
            <a:ext cx="443100" cy="442800"/>
          </a:xfrm>
          <a:prstGeom prst="ellipse">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9" name="Google Shape;229;p27"/>
          <p:cNvSpPr/>
          <p:nvPr/>
        </p:nvSpPr>
        <p:spPr>
          <a:xfrm>
            <a:off x="5013802" y="2951661"/>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0" name="Google Shape;230;p27"/>
          <p:cNvSpPr/>
          <p:nvPr/>
        </p:nvSpPr>
        <p:spPr>
          <a:xfrm>
            <a:off x="5013803" y="2951661"/>
            <a:ext cx="443100" cy="442800"/>
          </a:xfrm>
          <a:prstGeom prst="ellipse">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1" name="Google Shape;231;p27"/>
          <p:cNvSpPr/>
          <p:nvPr/>
        </p:nvSpPr>
        <p:spPr>
          <a:xfrm>
            <a:off x="5013802" y="3552076"/>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2" name="Google Shape;232;p27"/>
          <p:cNvSpPr/>
          <p:nvPr/>
        </p:nvSpPr>
        <p:spPr>
          <a:xfrm>
            <a:off x="5013803" y="3552076"/>
            <a:ext cx="443100" cy="442800"/>
          </a:xfrm>
          <a:prstGeom prst="ellipse">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3" name="Google Shape;233;p27"/>
          <p:cNvSpPr/>
          <p:nvPr/>
        </p:nvSpPr>
        <p:spPr>
          <a:xfrm>
            <a:off x="5013802" y="4150587"/>
            <a:ext cx="3236400" cy="444900"/>
          </a:xfrm>
          <a:prstGeom prst="roundRect">
            <a:avLst>
              <a:gd fmla="val 50000" name="adj"/>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4" name="Google Shape;234;p27"/>
          <p:cNvSpPr/>
          <p:nvPr/>
        </p:nvSpPr>
        <p:spPr>
          <a:xfrm>
            <a:off x="5013803" y="4150587"/>
            <a:ext cx="443100" cy="442800"/>
          </a:xfrm>
          <a:prstGeom prst="ellipse">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5" name="Google Shape;235;p27"/>
          <p:cNvSpPr/>
          <p:nvPr/>
        </p:nvSpPr>
        <p:spPr>
          <a:xfrm>
            <a:off x="1535764" y="1120806"/>
            <a:ext cx="1952400" cy="363000"/>
          </a:xfrm>
          <a:prstGeom prst="chevron">
            <a:avLst>
              <a:gd fmla="val 50000" name="adj"/>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236" name="Google Shape;236;p27"/>
          <p:cNvSpPr/>
          <p:nvPr/>
        </p:nvSpPr>
        <p:spPr>
          <a:xfrm flipH="1">
            <a:off x="5656736" y="1120806"/>
            <a:ext cx="1951500" cy="363000"/>
          </a:xfrm>
          <a:prstGeom prst="chevron">
            <a:avLst>
              <a:gd fmla="val 50000" name="adj"/>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237" name="Google Shape;237;p27"/>
          <p:cNvSpPr/>
          <p:nvPr/>
        </p:nvSpPr>
        <p:spPr>
          <a:xfrm>
            <a:off x="4254697" y="978906"/>
            <a:ext cx="317220" cy="643912"/>
          </a:xfrm>
          <a:custGeom>
            <a:rect b="b" l="l" r="r" t="t"/>
            <a:pathLst>
              <a:path extrusionOk="0" h="1717099" w="845921">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 name="Google Shape;238;p27"/>
          <p:cNvSpPr/>
          <p:nvPr/>
        </p:nvSpPr>
        <p:spPr>
          <a:xfrm rot="10800000">
            <a:off x="4572083" y="978906"/>
            <a:ext cx="317220" cy="643912"/>
          </a:xfrm>
          <a:custGeom>
            <a:rect b="b" l="l" r="r" t="t"/>
            <a:pathLst>
              <a:path extrusionOk="0" h="1717099" w="845921">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39" name="Google Shape;239;p27"/>
          <p:cNvCxnSpPr/>
          <p:nvPr/>
        </p:nvCxnSpPr>
        <p:spPr>
          <a:xfrm>
            <a:off x="4572000" y="1745116"/>
            <a:ext cx="0" cy="2848500"/>
          </a:xfrm>
          <a:prstGeom prst="straightConnector1">
            <a:avLst/>
          </a:prstGeom>
          <a:noFill/>
          <a:ln cap="flat" cmpd="sng" w="38100">
            <a:solidFill>
              <a:srgbClr val="BFBFBF"/>
            </a:solidFill>
            <a:prstDash val="solid"/>
            <a:miter lim="800000"/>
            <a:headEnd len="lg" w="lg" type="oval"/>
            <a:tailEnd len="lg" w="lg" type="oval"/>
          </a:ln>
        </p:spPr>
      </p:cxnSp>
      <p:sp>
        <p:nvSpPr>
          <p:cNvPr id="240" name="Google Shape;240;p27"/>
          <p:cNvSpPr txBox="1"/>
          <p:nvPr/>
        </p:nvSpPr>
        <p:spPr>
          <a:xfrm>
            <a:off x="1384442" y="1792516"/>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Spend time reviewing applicant resumes and share feedback with your recruiting team</a:t>
            </a:r>
            <a:endParaRPr sz="900">
              <a:latin typeface="Proxima Nova"/>
              <a:ea typeface="Proxima Nova"/>
              <a:cs typeface="Proxima Nova"/>
              <a:sym typeface="Proxima Nova"/>
            </a:endParaRPr>
          </a:p>
        </p:txBody>
      </p:sp>
      <p:sp>
        <p:nvSpPr>
          <p:cNvPr id="241" name="Google Shape;241;p27"/>
          <p:cNvSpPr txBox="1"/>
          <p:nvPr/>
        </p:nvSpPr>
        <p:spPr>
          <a:xfrm>
            <a:off x="1384442" y="2394875"/>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Get various stakeholders involved in the interview process to support cross-functional buy-in</a:t>
            </a:r>
            <a:endParaRPr sz="900">
              <a:latin typeface="Proxima Nova"/>
              <a:ea typeface="Proxima Nova"/>
              <a:cs typeface="Proxima Nova"/>
              <a:sym typeface="Proxima Nova"/>
            </a:endParaRPr>
          </a:p>
        </p:txBody>
      </p:sp>
      <p:sp>
        <p:nvSpPr>
          <p:cNvPr id="242" name="Google Shape;242;p27"/>
          <p:cNvSpPr txBox="1"/>
          <p:nvPr/>
        </p:nvSpPr>
        <p:spPr>
          <a:xfrm>
            <a:off x="1384442" y="2992432"/>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Reply to thank you follow up emails; this will illustrate your appreciation for the candidates time</a:t>
            </a:r>
            <a:endParaRPr sz="900">
              <a:latin typeface="Proxima Nova"/>
              <a:ea typeface="Proxima Nova"/>
              <a:cs typeface="Proxima Nova"/>
              <a:sym typeface="Proxima Nova"/>
            </a:endParaRPr>
          </a:p>
        </p:txBody>
      </p:sp>
      <p:sp>
        <p:nvSpPr>
          <p:cNvPr id="243" name="Google Shape;243;p27"/>
          <p:cNvSpPr txBox="1"/>
          <p:nvPr/>
        </p:nvSpPr>
        <p:spPr>
          <a:xfrm>
            <a:off x="1384442" y="3596657"/>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Set proper expectations with the candidate at every stage and around decision making timelines</a:t>
            </a:r>
            <a:endParaRPr sz="900">
              <a:latin typeface="Proxima Nova"/>
              <a:ea typeface="Proxima Nova"/>
              <a:cs typeface="Proxima Nova"/>
              <a:sym typeface="Proxima Nova"/>
            </a:endParaRPr>
          </a:p>
        </p:txBody>
      </p:sp>
      <p:sp>
        <p:nvSpPr>
          <p:cNvPr id="244" name="Google Shape;244;p27"/>
          <p:cNvSpPr txBox="1"/>
          <p:nvPr/>
        </p:nvSpPr>
        <p:spPr>
          <a:xfrm>
            <a:off x="1384450" y="4195175"/>
            <a:ext cx="27078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Give feedback if a candidate is not advancing to next stages; gaps in experience, communication etc.</a:t>
            </a:r>
            <a:endParaRPr sz="900">
              <a:latin typeface="Proxima Nova"/>
              <a:ea typeface="Proxima Nova"/>
              <a:cs typeface="Proxima Nova"/>
              <a:sym typeface="Proxima Nova"/>
            </a:endParaRPr>
          </a:p>
        </p:txBody>
      </p:sp>
      <p:sp>
        <p:nvSpPr>
          <p:cNvPr id="245" name="Google Shape;245;p27"/>
          <p:cNvSpPr txBox="1"/>
          <p:nvPr/>
        </p:nvSpPr>
        <p:spPr>
          <a:xfrm>
            <a:off x="5542496" y="1792516"/>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Have the recruiting team define the interview process for your </a:t>
            </a:r>
            <a:r>
              <a:rPr lang="en" sz="900">
                <a:solidFill>
                  <a:srgbClr val="7F7F7F"/>
                </a:solidFill>
                <a:latin typeface="Proxima Nova"/>
                <a:ea typeface="Proxima Nova"/>
                <a:cs typeface="Proxima Nova"/>
                <a:sym typeface="Proxima Nova"/>
              </a:rPr>
              <a:t>candidates</a:t>
            </a:r>
            <a:endParaRPr sz="900">
              <a:latin typeface="Proxima Nova"/>
              <a:ea typeface="Proxima Nova"/>
              <a:cs typeface="Proxima Nova"/>
              <a:sym typeface="Proxima Nova"/>
            </a:endParaRPr>
          </a:p>
        </p:txBody>
      </p:sp>
      <p:sp>
        <p:nvSpPr>
          <p:cNvPr id="246" name="Google Shape;246;p27"/>
          <p:cNvSpPr txBox="1"/>
          <p:nvPr/>
        </p:nvSpPr>
        <p:spPr>
          <a:xfrm>
            <a:off x="5542496" y="2394875"/>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Hop on a call with a candidate without reviewing their resume and LinkedIn profile</a:t>
            </a:r>
            <a:endParaRPr sz="900">
              <a:latin typeface="Proxima Nova"/>
              <a:ea typeface="Proxima Nova"/>
              <a:cs typeface="Proxima Nova"/>
              <a:sym typeface="Proxima Nova"/>
            </a:endParaRPr>
          </a:p>
        </p:txBody>
      </p:sp>
      <p:sp>
        <p:nvSpPr>
          <p:cNvPr id="247" name="Google Shape;247;p27"/>
          <p:cNvSpPr txBox="1"/>
          <p:nvPr/>
        </p:nvSpPr>
        <p:spPr>
          <a:xfrm>
            <a:off x="5542496" y="2992432"/>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Ask the same questions at every stage in the process</a:t>
            </a:r>
            <a:endParaRPr sz="900">
              <a:latin typeface="Proxima Nova"/>
              <a:ea typeface="Proxima Nova"/>
              <a:cs typeface="Proxima Nova"/>
              <a:sym typeface="Proxima Nova"/>
            </a:endParaRPr>
          </a:p>
        </p:txBody>
      </p:sp>
      <p:sp>
        <p:nvSpPr>
          <p:cNvPr id="248" name="Google Shape;248;p27"/>
          <p:cNvSpPr txBox="1"/>
          <p:nvPr/>
        </p:nvSpPr>
        <p:spPr>
          <a:xfrm>
            <a:off x="5542496" y="3596657"/>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Forget to review notes from the previous interviews to go deeper where gaps are identified</a:t>
            </a:r>
            <a:endParaRPr sz="900">
              <a:latin typeface="Proxima Nova"/>
              <a:ea typeface="Proxima Nova"/>
              <a:cs typeface="Proxima Nova"/>
              <a:sym typeface="Proxima Nova"/>
            </a:endParaRPr>
          </a:p>
        </p:txBody>
      </p:sp>
      <p:sp>
        <p:nvSpPr>
          <p:cNvPr id="249" name="Google Shape;249;p27"/>
          <p:cNvSpPr txBox="1"/>
          <p:nvPr/>
        </p:nvSpPr>
        <p:spPr>
          <a:xfrm>
            <a:off x="5542496" y="4195167"/>
            <a:ext cx="2622000" cy="311700"/>
          </a:xfrm>
          <a:prstGeom prst="rect">
            <a:avLst/>
          </a:prstGeom>
          <a:noFill/>
          <a:ln>
            <a:noFill/>
          </a:ln>
        </p:spPr>
        <p:txBody>
          <a:bodyPr anchorCtr="0" anchor="ctr" bIns="17150" lIns="34300" spcFirstLastPara="1" rIns="34300" wrap="square" tIns="17150">
            <a:spAutoFit/>
          </a:bodyPr>
          <a:lstStyle/>
          <a:p>
            <a:pPr indent="0" lvl="0" marL="0" marR="0" rtl="0" algn="l">
              <a:lnSpc>
                <a:spcPct val="100000"/>
              </a:lnSpc>
              <a:spcBef>
                <a:spcPts val="0"/>
              </a:spcBef>
              <a:spcAft>
                <a:spcPts val="0"/>
              </a:spcAft>
              <a:buClr>
                <a:srgbClr val="7F7F7F"/>
              </a:buClr>
              <a:buSzPts val="900"/>
              <a:buFont typeface="Arial"/>
              <a:buNone/>
            </a:pPr>
            <a:r>
              <a:rPr lang="en" sz="900">
                <a:solidFill>
                  <a:srgbClr val="7F7F7F"/>
                </a:solidFill>
                <a:latin typeface="Proxima Nova"/>
                <a:ea typeface="Proxima Nova"/>
                <a:cs typeface="Proxima Nova"/>
                <a:sym typeface="Proxima Nova"/>
              </a:rPr>
              <a:t>Give candidates fales hope or lead them to believe they are the lead candidate if they are not</a:t>
            </a:r>
            <a:endParaRPr sz="900">
              <a:latin typeface="Proxima Nova"/>
              <a:ea typeface="Proxima Nova"/>
              <a:cs typeface="Proxima Nova"/>
              <a:sym typeface="Proxima Nova"/>
            </a:endParaRPr>
          </a:p>
        </p:txBody>
      </p:sp>
      <p:sp>
        <p:nvSpPr>
          <p:cNvPr id="250" name="Google Shape;250;p27"/>
          <p:cNvSpPr txBox="1"/>
          <p:nvPr/>
        </p:nvSpPr>
        <p:spPr>
          <a:xfrm>
            <a:off x="1752426" y="1170941"/>
            <a:ext cx="1517100" cy="2655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1500">
                <a:solidFill>
                  <a:schemeClr val="lt1"/>
                </a:solidFill>
                <a:latin typeface="Proxima Nova"/>
                <a:ea typeface="Proxima Nova"/>
                <a:cs typeface="Proxima Nova"/>
                <a:sym typeface="Proxima Nova"/>
              </a:rPr>
              <a:t>DO’S</a:t>
            </a:r>
            <a:endParaRPr sz="1500">
              <a:latin typeface="Proxima Nova"/>
              <a:ea typeface="Proxima Nova"/>
              <a:cs typeface="Proxima Nova"/>
              <a:sym typeface="Proxima Nova"/>
            </a:endParaRPr>
          </a:p>
        </p:txBody>
      </p:sp>
      <p:sp>
        <p:nvSpPr>
          <p:cNvPr id="251" name="Google Shape;251;p27"/>
          <p:cNvSpPr txBox="1"/>
          <p:nvPr/>
        </p:nvSpPr>
        <p:spPr>
          <a:xfrm>
            <a:off x="5894550" y="1170941"/>
            <a:ext cx="1456500" cy="2655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1500">
                <a:solidFill>
                  <a:schemeClr val="lt1"/>
                </a:solidFill>
                <a:latin typeface="Proxima Nova"/>
                <a:ea typeface="Proxima Nova"/>
                <a:cs typeface="Proxima Nova"/>
                <a:sym typeface="Proxima Nova"/>
              </a:rPr>
              <a:t>DON’TS</a:t>
            </a:r>
            <a:endParaRPr sz="1500">
              <a:latin typeface="Proxima Nova"/>
              <a:ea typeface="Proxima Nova"/>
              <a:cs typeface="Proxima Nova"/>
              <a:sym typeface="Proxima Nova"/>
            </a:endParaRPr>
          </a:p>
        </p:txBody>
      </p:sp>
      <p:sp>
        <p:nvSpPr>
          <p:cNvPr id="252" name="Google Shape;252;p27"/>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DO’S AND DON’TS OF INTERVIEWING</a:t>
            </a:r>
            <a:endParaRPr sz="3000">
              <a:solidFill>
                <a:srgbClr val="666666"/>
              </a:solidFill>
              <a:latin typeface="Proxima Nova"/>
              <a:ea typeface="Proxima Nova"/>
              <a:cs typeface="Proxima Nova"/>
              <a:sym typeface="Proxima Nova"/>
            </a:endParaRPr>
          </a:p>
        </p:txBody>
      </p:sp>
      <p:pic>
        <p:nvPicPr>
          <p:cNvPr id="253" name="Google Shape;253;p27"/>
          <p:cNvPicPr preferRelativeResize="0"/>
          <p:nvPr/>
        </p:nvPicPr>
        <p:blipFill>
          <a:blip r:embed="rId3">
            <a:alphaModFix/>
          </a:blip>
          <a:stretch>
            <a:fillRect/>
          </a:stretch>
        </p:blipFill>
        <p:spPr>
          <a:xfrm>
            <a:off x="956788" y="1812775"/>
            <a:ext cx="317225" cy="317225"/>
          </a:xfrm>
          <a:prstGeom prst="rect">
            <a:avLst/>
          </a:prstGeom>
          <a:noFill/>
          <a:ln>
            <a:noFill/>
          </a:ln>
        </p:spPr>
      </p:pic>
      <p:pic>
        <p:nvPicPr>
          <p:cNvPr id="254" name="Google Shape;254;p27"/>
          <p:cNvPicPr preferRelativeResize="0"/>
          <p:nvPr/>
        </p:nvPicPr>
        <p:blipFill>
          <a:blip r:embed="rId3">
            <a:alphaModFix/>
          </a:blip>
          <a:stretch>
            <a:fillRect/>
          </a:stretch>
        </p:blipFill>
        <p:spPr>
          <a:xfrm>
            <a:off x="956788" y="2412225"/>
            <a:ext cx="317225" cy="317225"/>
          </a:xfrm>
          <a:prstGeom prst="rect">
            <a:avLst/>
          </a:prstGeom>
          <a:noFill/>
          <a:ln>
            <a:noFill/>
          </a:ln>
        </p:spPr>
      </p:pic>
      <p:pic>
        <p:nvPicPr>
          <p:cNvPr id="255" name="Google Shape;255;p27"/>
          <p:cNvPicPr preferRelativeResize="0"/>
          <p:nvPr/>
        </p:nvPicPr>
        <p:blipFill>
          <a:blip r:embed="rId3">
            <a:alphaModFix/>
          </a:blip>
          <a:stretch>
            <a:fillRect/>
          </a:stretch>
        </p:blipFill>
        <p:spPr>
          <a:xfrm>
            <a:off x="956788" y="3013500"/>
            <a:ext cx="317225" cy="317225"/>
          </a:xfrm>
          <a:prstGeom prst="rect">
            <a:avLst/>
          </a:prstGeom>
          <a:noFill/>
          <a:ln>
            <a:noFill/>
          </a:ln>
        </p:spPr>
      </p:pic>
      <p:pic>
        <p:nvPicPr>
          <p:cNvPr id="256" name="Google Shape;256;p27"/>
          <p:cNvPicPr preferRelativeResize="0"/>
          <p:nvPr/>
        </p:nvPicPr>
        <p:blipFill>
          <a:blip r:embed="rId3">
            <a:alphaModFix/>
          </a:blip>
          <a:stretch>
            <a:fillRect/>
          </a:stretch>
        </p:blipFill>
        <p:spPr>
          <a:xfrm>
            <a:off x="956788" y="3613900"/>
            <a:ext cx="317225" cy="317225"/>
          </a:xfrm>
          <a:prstGeom prst="rect">
            <a:avLst/>
          </a:prstGeom>
          <a:noFill/>
          <a:ln>
            <a:noFill/>
          </a:ln>
        </p:spPr>
      </p:pic>
      <p:pic>
        <p:nvPicPr>
          <p:cNvPr id="257" name="Google Shape;257;p27"/>
          <p:cNvPicPr preferRelativeResize="0"/>
          <p:nvPr/>
        </p:nvPicPr>
        <p:blipFill>
          <a:blip r:embed="rId3">
            <a:alphaModFix/>
          </a:blip>
          <a:stretch>
            <a:fillRect/>
          </a:stretch>
        </p:blipFill>
        <p:spPr>
          <a:xfrm>
            <a:off x="956788" y="4218325"/>
            <a:ext cx="317225" cy="317225"/>
          </a:xfrm>
          <a:prstGeom prst="rect">
            <a:avLst/>
          </a:prstGeom>
          <a:noFill/>
          <a:ln>
            <a:noFill/>
          </a:ln>
        </p:spPr>
      </p:pic>
      <p:pic>
        <p:nvPicPr>
          <p:cNvPr id="258" name="Google Shape;258;p27"/>
          <p:cNvPicPr preferRelativeResize="0"/>
          <p:nvPr/>
        </p:nvPicPr>
        <p:blipFill>
          <a:blip r:embed="rId4">
            <a:alphaModFix/>
          </a:blip>
          <a:stretch>
            <a:fillRect/>
          </a:stretch>
        </p:blipFill>
        <p:spPr>
          <a:xfrm>
            <a:off x="5074968" y="1800534"/>
            <a:ext cx="317225" cy="317225"/>
          </a:xfrm>
          <a:prstGeom prst="rect">
            <a:avLst/>
          </a:prstGeom>
          <a:noFill/>
          <a:ln>
            <a:noFill/>
          </a:ln>
        </p:spPr>
      </p:pic>
      <p:pic>
        <p:nvPicPr>
          <p:cNvPr id="259" name="Google Shape;259;p27"/>
          <p:cNvPicPr preferRelativeResize="0"/>
          <p:nvPr/>
        </p:nvPicPr>
        <p:blipFill>
          <a:blip r:embed="rId4">
            <a:alphaModFix/>
          </a:blip>
          <a:stretch>
            <a:fillRect/>
          </a:stretch>
        </p:blipFill>
        <p:spPr>
          <a:xfrm>
            <a:off x="5074961" y="2411184"/>
            <a:ext cx="317225" cy="317225"/>
          </a:xfrm>
          <a:prstGeom prst="rect">
            <a:avLst/>
          </a:prstGeom>
          <a:noFill/>
          <a:ln>
            <a:noFill/>
          </a:ln>
        </p:spPr>
      </p:pic>
      <p:pic>
        <p:nvPicPr>
          <p:cNvPr id="260" name="Google Shape;260;p27"/>
          <p:cNvPicPr preferRelativeResize="0"/>
          <p:nvPr/>
        </p:nvPicPr>
        <p:blipFill>
          <a:blip r:embed="rId4">
            <a:alphaModFix/>
          </a:blip>
          <a:stretch>
            <a:fillRect/>
          </a:stretch>
        </p:blipFill>
        <p:spPr>
          <a:xfrm>
            <a:off x="5074979" y="3014559"/>
            <a:ext cx="317225" cy="317225"/>
          </a:xfrm>
          <a:prstGeom prst="rect">
            <a:avLst/>
          </a:prstGeom>
          <a:noFill/>
          <a:ln>
            <a:noFill/>
          </a:ln>
        </p:spPr>
      </p:pic>
      <p:pic>
        <p:nvPicPr>
          <p:cNvPr id="261" name="Google Shape;261;p27"/>
          <p:cNvPicPr preferRelativeResize="0"/>
          <p:nvPr/>
        </p:nvPicPr>
        <p:blipFill>
          <a:blip r:embed="rId4">
            <a:alphaModFix/>
          </a:blip>
          <a:stretch>
            <a:fillRect/>
          </a:stretch>
        </p:blipFill>
        <p:spPr>
          <a:xfrm>
            <a:off x="5074972" y="3613909"/>
            <a:ext cx="317225" cy="317225"/>
          </a:xfrm>
          <a:prstGeom prst="rect">
            <a:avLst/>
          </a:prstGeom>
          <a:noFill/>
          <a:ln>
            <a:noFill/>
          </a:ln>
        </p:spPr>
      </p:pic>
      <p:pic>
        <p:nvPicPr>
          <p:cNvPr id="262" name="Google Shape;262;p27"/>
          <p:cNvPicPr preferRelativeResize="0"/>
          <p:nvPr/>
        </p:nvPicPr>
        <p:blipFill>
          <a:blip r:embed="rId4">
            <a:alphaModFix/>
          </a:blip>
          <a:stretch>
            <a:fillRect/>
          </a:stretch>
        </p:blipFill>
        <p:spPr>
          <a:xfrm>
            <a:off x="5074965" y="4217284"/>
            <a:ext cx="317225" cy="317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6" name="Shape 266"/>
        <p:cNvGrpSpPr/>
        <p:nvPr/>
      </p:nvGrpSpPr>
      <p:grpSpPr>
        <a:xfrm>
          <a:off x="0" y="0"/>
          <a:ext cx="0" cy="0"/>
          <a:chOff x="0" y="0"/>
          <a:chExt cx="0" cy="0"/>
        </a:xfrm>
      </p:grpSpPr>
      <p:sp>
        <p:nvSpPr>
          <p:cNvPr id="267" name="Google Shape;267;p28"/>
          <p:cNvSpPr txBox="1"/>
          <p:nvPr/>
        </p:nvSpPr>
        <p:spPr>
          <a:xfrm>
            <a:off x="0" y="1636675"/>
            <a:ext cx="9144000" cy="261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chemeClr val="lt1"/>
                </a:solidFill>
                <a:latin typeface="Proxima Nova"/>
                <a:ea typeface="Proxima Nova"/>
                <a:cs typeface="Proxima Nova"/>
                <a:sym typeface="Proxima Nova"/>
              </a:rPr>
              <a:t>EFFECTIVE INTERVIEWING </a:t>
            </a:r>
            <a:endParaRPr sz="3400">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sz="3400">
                <a:solidFill>
                  <a:schemeClr val="lt1"/>
                </a:solidFill>
                <a:latin typeface="Proxima Nova"/>
                <a:ea typeface="Proxima Nova"/>
                <a:cs typeface="Proxima Nova"/>
                <a:sym typeface="Proxima Nova"/>
              </a:rPr>
              <a:t>TO SCALE</a:t>
            </a:r>
            <a:endParaRPr sz="34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30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30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3000">
              <a:solidFill>
                <a:schemeClr val="lt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p:nvPr/>
        </p:nvSpPr>
        <p:spPr>
          <a:xfrm>
            <a:off x="570458" y="1221888"/>
            <a:ext cx="1448400" cy="3064500"/>
          </a:xfrm>
          <a:prstGeom prst="rect">
            <a:avLst/>
          </a:pr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3" name="Google Shape;273;p29"/>
          <p:cNvSpPr txBox="1"/>
          <p:nvPr/>
        </p:nvSpPr>
        <p:spPr>
          <a:xfrm>
            <a:off x="734673" y="1732481"/>
            <a:ext cx="505800" cy="8349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en" sz="5200">
                <a:solidFill>
                  <a:schemeClr val="lt1"/>
                </a:solidFill>
                <a:latin typeface="Poppins"/>
                <a:ea typeface="Poppins"/>
                <a:cs typeface="Poppins"/>
                <a:sym typeface="Poppins"/>
              </a:rPr>
              <a:t>1.</a:t>
            </a:r>
            <a:endParaRPr sz="500"/>
          </a:p>
        </p:txBody>
      </p:sp>
      <p:sp>
        <p:nvSpPr>
          <p:cNvPr id="274" name="Google Shape;274;p29"/>
          <p:cNvSpPr txBox="1"/>
          <p:nvPr/>
        </p:nvSpPr>
        <p:spPr>
          <a:xfrm>
            <a:off x="734675" y="2628175"/>
            <a:ext cx="1189500" cy="13275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lt1"/>
                </a:solidFill>
                <a:latin typeface="Proxima Nova"/>
                <a:ea typeface="Proxima Nova"/>
                <a:cs typeface="Proxima Nova"/>
                <a:sym typeface="Proxima Nova"/>
              </a:rPr>
              <a:t>ALIGN WITH THE INTERVIEW PANEL ON ROLES AND </a:t>
            </a:r>
            <a:r>
              <a:rPr b="1" lang="en" sz="1200">
                <a:solidFill>
                  <a:schemeClr val="lt1"/>
                </a:solidFill>
                <a:latin typeface="Proxima Nova"/>
                <a:ea typeface="Proxima Nova"/>
                <a:cs typeface="Proxima Nova"/>
                <a:sym typeface="Proxima Nova"/>
              </a:rPr>
              <a:t>ASSESSMENT</a:t>
            </a:r>
            <a:r>
              <a:rPr b="1" lang="en" sz="1200">
                <a:solidFill>
                  <a:schemeClr val="lt1"/>
                </a:solidFill>
                <a:latin typeface="Proxima Nova"/>
                <a:ea typeface="Proxima Nova"/>
                <a:cs typeface="Proxima Nova"/>
                <a:sym typeface="Proxima Nova"/>
              </a:rPr>
              <a:t> CRITERIA</a:t>
            </a:r>
            <a:endParaRPr sz="500">
              <a:latin typeface="Proxima Nova"/>
              <a:ea typeface="Proxima Nova"/>
              <a:cs typeface="Proxima Nova"/>
              <a:sym typeface="Proxima Nova"/>
            </a:endParaRPr>
          </a:p>
        </p:txBody>
      </p:sp>
      <p:sp>
        <p:nvSpPr>
          <p:cNvPr id="275" name="Google Shape;275;p29"/>
          <p:cNvSpPr/>
          <p:nvPr/>
        </p:nvSpPr>
        <p:spPr>
          <a:xfrm>
            <a:off x="3847749" y="1221888"/>
            <a:ext cx="1448400" cy="3064500"/>
          </a:xfrm>
          <a:prstGeom prst="rect">
            <a:avLst/>
          </a:prstGeom>
          <a:solidFill>
            <a:schemeClr val="l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6" name="Google Shape;276;p29"/>
          <p:cNvSpPr txBox="1"/>
          <p:nvPr/>
        </p:nvSpPr>
        <p:spPr>
          <a:xfrm>
            <a:off x="4011964" y="1732481"/>
            <a:ext cx="657900" cy="8349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en" sz="5200">
                <a:solidFill>
                  <a:schemeClr val="lt1"/>
                </a:solidFill>
                <a:latin typeface="Poppins"/>
                <a:ea typeface="Poppins"/>
                <a:cs typeface="Poppins"/>
                <a:sym typeface="Poppins"/>
              </a:rPr>
              <a:t>3.</a:t>
            </a:r>
            <a:endParaRPr sz="500"/>
          </a:p>
        </p:txBody>
      </p:sp>
      <p:sp>
        <p:nvSpPr>
          <p:cNvPr id="277" name="Google Shape;277;p29"/>
          <p:cNvSpPr txBox="1"/>
          <p:nvPr/>
        </p:nvSpPr>
        <p:spPr>
          <a:xfrm>
            <a:off x="4011984" y="2628175"/>
            <a:ext cx="1189500" cy="15123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lt1"/>
                </a:solidFill>
                <a:latin typeface="Proxima Nova"/>
                <a:ea typeface="Proxima Nova"/>
                <a:cs typeface="Proxima Nova"/>
                <a:sym typeface="Proxima Nova"/>
              </a:rPr>
              <a:t>BLOCK TIME ON THE CALENDAR FOR ALL OF THE PANEL MEMBERS FOR EASE OF SCHEDULING</a:t>
            </a:r>
            <a:endParaRPr sz="500">
              <a:latin typeface="Proxima Nova"/>
              <a:ea typeface="Proxima Nova"/>
              <a:cs typeface="Proxima Nova"/>
              <a:sym typeface="Proxima Nova"/>
            </a:endParaRPr>
          </a:p>
        </p:txBody>
      </p:sp>
      <p:sp>
        <p:nvSpPr>
          <p:cNvPr id="278" name="Google Shape;278;p29"/>
          <p:cNvSpPr/>
          <p:nvPr/>
        </p:nvSpPr>
        <p:spPr>
          <a:xfrm>
            <a:off x="2209104" y="1221888"/>
            <a:ext cx="1448400" cy="3064500"/>
          </a:xfrm>
          <a:prstGeom prst="rect">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9" name="Google Shape;279;p29"/>
          <p:cNvSpPr txBox="1"/>
          <p:nvPr/>
        </p:nvSpPr>
        <p:spPr>
          <a:xfrm>
            <a:off x="2373318" y="1732481"/>
            <a:ext cx="635100" cy="8349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en" sz="5200">
                <a:solidFill>
                  <a:schemeClr val="lt1"/>
                </a:solidFill>
                <a:latin typeface="Poppins"/>
                <a:ea typeface="Poppins"/>
                <a:cs typeface="Poppins"/>
                <a:sym typeface="Poppins"/>
              </a:rPr>
              <a:t>2.</a:t>
            </a:r>
            <a:endParaRPr sz="500"/>
          </a:p>
        </p:txBody>
      </p:sp>
      <p:sp>
        <p:nvSpPr>
          <p:cNvPr id="280" name="Google Shape;280;p29"/>
          <p:cNvSpPr txBox="1"/>
          <p:nvPr/>
        </p:nvSpPr>
        <p:spPr>
          <a:xfrm>
            <a:off x="2373330" y="2628175"/>
            <a:ext cx="1116300" cy="13275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lt1"/>
                </a:solidFill>
                <a:latin typeface="Proxima Nova"/>
                <a:ea typeface="Proxima Nova"/>
                <a:cs typeface="Proxima Nova"/>
                <a:sym typeface="Proxima Nova"/>
              </a:rPr>
              <a:t>PRE-WRITE ALL OF YOUR INTERVIEW QUESTIONS AND SHARE THEM WITH THE PANEL</a:t>
            </a:r>
            <a:endParaRPr sz="500">
              <a:latin typeface="Proxima Nova"/>
              <a:ea typeface="Proxima Nova"/>
              <a:cs typeface="Proxima Nova"/>
              <a:sym typeface="Proxima Nova"/>
            </a:endParaRPr>
          </a:p>
        </p:txBody>
      </p:sp>
      <p:sp>
        <p:nvSpPr>
          <p:cNvPr id="281" name="Google Shape;281;p29"/>
          <p:cNvSpPr/>
          <p:nvPr/>
        </p:nvSpPr>
        <p:spPr>
          <a:xfrm>
            <a:off x="7125040" y="1221888"/>
            <a:ext cx="1448400" cy="3064500"/>
          </a:xfrm>
          <a:prstGeom prst="rect">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29"/>
          <p:cNvSpPr txBox="1"/>
          <p:nvPr/>
        </p:nvSpPr>
        <p:spPr>
          <a:xfrm>
            <a:off x="7289255" y="1732481"/>
            <a:ext cx="687900" cy="8349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en" sz="5200">
                <a:solidFill>
                  <a:schemeClr val="lt1"/>
                </a:solidFill>
                <a:latin typeface="Poppins"/>
                <a:ea typeface="Poppins"/>
                <a:cs typeface="Poppins"/>
                <a:sym typeface="Poppins"/>
              </a:rPr>
              <a:t>5.</a:t>
            </a:r>
            <a:endParaRPr sz="500"/>
          </a:p>
        </p:txBody>
      </p:sp>
      <p:sp>
        <p:nvSpPr>
          <p:cNvPr id="283" name="Google Shape;283;p29"/>
          <p:cNvSpPr txBox="1"/>
          <p:nvPr/>
        </p:nvSpPr>
        <p:spPr>
          <a:xfrm>
            <a:off x="7289250" y="2628175"/>
            <a:ext cx="1116300" cy="13275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lt1"/>
                </a:solidFill>
                <a:latin typeface="Proxima Nova"/>
                <a:ea typeface="Proxima Nova"/>
                <a:cs typeface="Proxima Nova"/>
                <a:sym typeface="Proxima Nova"/>
              </a:rPr>
              <a:t>DON’T SIT ON STRONG CANDIDATES IN A HOT MARKET; MOVE FAST TO OFFER</a:t>
            </a:r>
            <a:endParaRPr sz="500">
              <a:latin typeface="Proxima Nova"/>
              <a:ea typeface="Proxima Nova"/>
              <a:cs typeface="Proxima Nova"/>
              <a:sym typeface="Proxima Nova"/>
            </a:endParaRPr>
          </a:p>
        </p:txBody>
      </p:sp>
      <p:sp>
        <p:nvSpPr>
          <p:cNvPr id="284" name="Google Shape;284;p29"/>
          <p:cNvSpPr/>
          <p:nvPr/>
        </p:nvSpPr>
        <p:spPr>
          <a:xfrm>
            <a:off x="5486395" y="1221888"/>
            <a:ext cx="1448400" cy="30645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5" name="Google Shape;285;p29"/>
          <p:cNvSpPr txBox="1"/>
          <p:nvPr/>
        </p:nvSpPr>
        <p:spPr>
          <a:xfrm>
            <a:off x="5650610" y="1732481"/>
            <a:ext cx="705300" cy="834900"/>
          </a:xfrm>
          <a:prstGeom prst="rect">
            <a:avLst/>
          </a:prstGeom>
          <a:noFill/>
          <a:ln>
            <a:noFill/>
          </a:ln>
        </p:spPr>
        <p:txBody>
          <a:bodyPr anchorCtr="0" anchor="ctr" bIns="17150" lIns="34300" spcFirstLastPara="1" rIns="34300" wrap="square" tIns="17150">
            <a:spAutoFit/>
          </a:bodyPr>
          <a:lstStyle/>
          <a:p>
            <a:pPr indent="0" lvl="0" marL="0" marR="0" rtl="0" algn="l">
              <a:spcBef>
                <a:spcPts val="0"/>
              </a:spcBef>
              <a:spcAft>
                <a:spcPts val="0"/>
              </a:spcAft>
              <a:buNone/>
            </a:pPr>
            <a:r>
              <a:rPr b="1" lang="en" sz="5200">
                <a:solidFill>
                  <a:schemeClr val="lt1"/>
                </a:solidFill>
                <a:latin typeface="Poppins"/>
                <a:ea typeface="Poppins"/>
                <a:cs typeface="Poppins"/>
                <a:sym typeface="Poppins"/>
              </a:rPr>
              <a:t>4.</a:t>
            </a:r>
            <a:endParaRPr sz="500"/>
          </a:p>
        </p:txBody>
      </p:sp>
      <p:sp>
        <p:nvSpPr>
          <p:cNvPr id="286" name="Google Shape;286;p29"/>
          <p:cNvSpPr txBox="1"/>
          <p:nvPr/>
        </p:nvSpPr>
        <p:spPr>
          <a:xfrm>
            <a:off x="5650600" y="2628175"/>
            <a:ext cx="1189500" cy="15123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b="1" lang="en" sz="1200">
                <a:solidFill>
                  <a:schemeClr val="lt1"/>
                </a:solidFill>
                <a:latin typeface="Proxima Nova"/>
                <a:ea typeface="Proxima Nova"/>
                <a:cs typeface="Proxima Nova"/>
                <a:sym typeface="Proxima Nova"/>
              </a:rPr>
              <a:t>SET A 2 HOUR WINDOW TO </a:t>
            </a:r>
            <a:r>
              <a:rPr b="1" lang="en" sz="1200">
                <a:solidFill>
                  <a:schemeClr val="lt1"/>
                </a:solidFill>
                <a:latin typeface="Proxima Nova"/>
                <a:ea typeface="Proxima Nova"/>
                <a:cs typeface="Proxima Nova"/>
                <a:sym typeface="Proxima Nova"/>
              </a:rPr>
              <a:t>RECEIVE</a:t>
            </a:r>
            <a:r>
              <a:rPr b="1" lang="en" sz="1200">
                <a:solidFill>
                  <a:schemeClr val="lt1"/>
                </a:solidFill>
                <a:latin typeface="Proxima Nova"/>
                <a:ea typeface="Proxima Nova"/>
                <a:cs typeface="Proxima Nova"/>
                <a:sym typeface="Proxima Nova"/>
              </a:rPr>
              <a:t> FEEDBACK ON THE CANDIDATES TO FACILITATE SPEED </a:t>
            </a:r>
            <a:endParaRPr sz="500">
              <a:latin typeface="Proxima Nova"/>
              <a:ea typeface="Proxima Nova"/>
              <a:cs typeface="Proxima Nova"/>
              <a:sym typeface="Proxima Nova"/>
            </a:endParaRPr>
          </a:p>
        </p:txBody>
      </p:sp>
      <p:sp>
        <p:nvSpPr>
          <p:cNvPr id="287" name="Google Shape;287;p29"/>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TIPS</a:t>
            </a:r>
            <a:endParaRPr sz="3000">
              <a:solidFill>
                <a:srgbClr val="666666"/>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1" name="Shape 291"/>
        <p:cNvGrpSpPr/>
        <p:nvPr/>
      </p:nvGrpSpPr>
      <p:grpSpPr>
        <a:xfrm>
          <a:off x="0" y="0"/>
          <a:ext cx="0" cy="0"/>
          <a:chOff x="0" y="0"/>
          <a:chExt cx="0" cy="0"/>
        </a:xfrm>
      </p:grpSpPr>
      <p:sp>
        <p:nvSpPr>
          <p:cNvPr id="292" name="Google Shape;292;p30"/>
          <p:cNvSpPr txBox="1"/>
          <p:nvPr/>
        </p:nvSpPr>
        <p:spPr>
          <a:xfrm>
            <a:off x="0" y="1636675"/>
            <a:ext cx="9144000" cy="261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chemeClr val="lt1"/>
                </a:solidFill>
                <a:latin typeface="Proxima Nova"/>
                <a:ea typeface="Proxima Nova"/>
                <a:cs typeface="Proxima Nova"/>
                <a:sym typeface="Proxima Nova"/>
              </a:rPr>
              <a:t>JUST WHEN YOU </a:t>
            </a:r>
            <a:endParaRPr sz="3400">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sz="3400">
                <a:solidFill>
                  <a:schemeClr val="lt1"/>
                </a:solidFill>
                <a:latin typeface="Proxima Nova"/>
                <a:ea typeface="Proxima Nova"/>
                <a:cs typeface="Proxima Nova"/>
                <a:sym typeface="Proxima Nova"/>
              </a:rPr>
              <a:t>THINK IT’S OVER ...</a:t>
            </a:r>
            <a:endParaRPr sz="34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30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30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sz="3000">
              <a:solidFill>
                <a:schemeClr val="lt1"/>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1"/>
          <p:cNvPicPr preferRelativeResize="0"/>
          <p:nvPr/>
        </p:nvPicPr>
        <p:blipFill>
          <a:blip r:embed="rId3">
            <a:alphaModFix/>
          </a:blip>
          <a:stretch>
            <a:fillRect/>
          </a:stretch>
        </p:blipFill>
        <p:spPr>
          <a:xfrm>
            <a:off x="2556000" y="1133475"/>
            <a:ext cx="838200" cy="838200"/>
          </a:xfrm>
          <a:prstGeom prst="ellipse">
            <a:avLst/>
          </a:prstGeom>
          <a:noFill/>
          <a:ln>
            <a:noFill/>
          </a:ln>
        </p:spPr>
      </p:pic>
      <p:pic>
        <p:nvPicPr>
          <p:cNvPr id="298" name="Google Shape;298;p31"/>
          <p:cNvPicPr preferRelativeResize="0"/>
          <p:nvPr/>
        </p:nvPicPr>
        <p:blipFill>
          <a:blip r:embed="rId4">
            <a:alphaModFix/>
          </a:blip>
          <a:stretch>
            <a:fillRect/>
          </a:stretch>
        </p:blipFill>
        <p:spPr>
          <a:xfrm>
            <a:off x="1474875" y="1109625"/>
            <a:ext cx="885900" cy="885900"/>
          </a:xfrm>
          <a:prstGeom prst="ellipse">
            <a:avLst/>
          </a:prstGeom>
          <a:noFill/>
          <a:ln>
            <a:noFill/>
          </a:ln>
        </p:spPr>
      </p:pic>
      <p:sp>
        <p:nvSpPr>
          <p:cNvPr id="299" name="Google Shape;299;p31"/>
          <p:cNvSpPr txBox="1"/>
          <p:nvPr/>
        </p:nvSpPr>
        <p:spPr>
          <a:xfrm>
            <a:off x="3800475" y="1095375"/>
            <a:ext cx="4896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9/7: </a:t>
            </a:r>
            <a:r>
              <a:rPr lang="en" sz="1700">
                <a:solidFill>
                  <a:srgbClr val="5B5B5B"/>
                </a:solidFill>
                <a:latin typeface="Proxima Nova"/>
                <a:ea typeface="Proxima Nova"/>
                <a:cs typeface="Proxima Nova"/>
                <a:sym typeface="Proxima Nova"/>
              </a:rPr>
              <a:t>Post Leadership Bootcamp Q&amp;A with Kristi and Dave</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9/14: Bob London</a:t>
            </a:r>
            <a:r>
              <a:rPr lang="en" sz="1700">
                <a:solidFill>
                  <a:srgbClr val="5B5B5B"/>
                </a:solidFill>
                <a:latin typeface="Proxima Nova"/>
                <a:ea typeface="Proxima Nova"/>
                <a:cs typeface="Proxima Nova"/>
                <a:sym typeface="Proxima Nova"/>
              </a:rPr>
              <a:t> - How to Have More Strategic Customer Conversations</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9/21: TBD</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9/28: Charles Coaxum</a:t>
            </a:r>
            <a:r>
              <a:rPr lang="en" sz="1700">
                <a:solidFill>
                  <a:srgbClr val="5B5B5B"/>
                </a:solidFill>
                <a:latin typeface="Proxima Nova"/>
                <a:ea typeface="Proxima Nova"/>
                <a:cs typeface="Proxima Nova"/>
                <a:sym typeface="Proxima Nova"/>
              </a:rPr>
              <a:t> - Managing Customer Success Through and Acquisition</a:t>
            </a:r>
            <a:endParaRPr sz="1700">
              <a:solidFill>
                <a:srgbClr val="5B5B5B"/>
              </a:solidFill>
              <a:latin typeface="Proxima Nova"/>
              <a:ea typeface="Proxima Nova"/>
              <a:cs typeface="Proxima Nova"/>
              <a:sym typeface="Proxima Nova"/>
            </a:endParaRPr>
          </a:p>
        </p:txBody>
      </p:sp>
      <p:sp>
        <p:nvSpPr>
          <p:cNvPr id="300" name="Google Shape;300;p31"/>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SEPTEMBER’S WEBINAR LINE UP</a:t>
            </a:r>
            <a:endParaRPr sz="3000">
              <a:solidFill>
                <a:srgbClr val="666666"/>
              </a:solidFill>
              <a:latin typeface="Proxima Nova"/>
              <a:ea typeface="Proxima Nova"/>
              <a:cs typeface="Proxima Nova"/>
              <a:sym typeface="Proxima Nova"/>
            </a:endParaRPr>
          </a:p>
        </p:txBody>
      </p:sp>
      <p:pic>
        <p:nvPicPr>
          <p:cNvPr id="301" name="Google Shape;301;p31"/>
          <p:cNvPicPr preferRelativeResize="0"/>
          <p:nvPr/>
        </p:nvPicPr>
        <p:blipFill>
          <a:blip r:embed="rId5">
            <a:alphaModFix/>
          </a:blip>
          <a:stretch>
            <a:fillRect/>
          </a:stretch>
        </p:blipFill>
        <p:spPr>
          <a:xfrm>
            <a:off x="2532150" y="2128800"/>
            <a:ext cx="885900" cy="885900"/>
          </a:xfrm>
          <a:prstGeom prst="ellipse">
            <a:avLst/>
          </a:prstGeom>
          <a:noFill/>
          <a:ln>
            <a:noFill/>
          </a:ln>
        </p:spPr>
      </p:pic>
      <p:pic>
        <p:nvPicPr>
          <p:cNvPr id="302" name="Google Shape;302;p31"/>
          <p:cNvPicPr preferRelativeResize="0"/>
          <p:nvPr/>
        </p:nvPicPr>
        <p:blipFill>
          <a:blip r:embed="rId6">
            <a:alphaModFix/>
          </a:blip>
          <a:stretch>
            <a:fillRect/>
          </a:stretch>
        </p:blipFill>
        <p:spPr>
          <a:xfrm>
            <a:off x="2532150" y="4143675"/>
            <a:ext cx="885900" cy="885900"/>
          </a:xfrm>
          <a:prstGeom prst="ellipse">
            <a:avLst/>
          </a:prstGeom>
          <a:noFill/>
          <a:ln>
            <a:noFill/>
          </a:ln>
        </p:spPr>
      </p:pic>
      <p:sp>
        <p:nvSpPr>
          <p:cNvPr id="303" name="Google Shape;303;p31"/>
          <p:cNvSpPr/>
          <p:nvPr/>
        </p:nvSpPr>
        <p:spPr>
          <a:xfrm>
            <a:off x="2532150" y="3136238"/>
            <a:ext cx="885900" cy="8859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roxima Nova"/>
                <a:ea typeface="Proxima Nova"/>
                <a:cs typeface="Proxima Nova"/>
                <a:sym typeface="Proxima Nova"/>
              </a:rPr>
              <a:t>TBD</a:t>
            </a:r>
            <a:endParaRPr b="1">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WE’RE COMING BACK FOR MORE</a:t>
            </a:r>
            <a:endParaRPr sz="3000">
              <a:solidFill>
                <a:srgbClr val="666666"/>
              </a:solidFill>
              <a:latin typeface="Proxima Nova"/>
              <a:ea typeface="Proxima Nova"/>
              <a:cs typeface="Proxima Nova"/>
              <a:sym typeface="Proxima Nova"/>
            </a:endParaRPr>
          </a:p>
        </p:txBody>
      </p:sp>
      <p:sp>
        <p:nvSpPr>
          <p:cNvPr id="309" name="Google Shape;309;p32"/>
          <p:cNvSpPr txBox="1"/>
          <p:nvPr/>
        </p:nvSpPr>
        <p:spPr>
          <a:xfrm>
            <a:off x="3952875" y="1247775"/>
            <a:ext cx="48960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10/5</a:t>
            </a:r>
            <a:r>
              <a:rPr lang="en" sz="1700">
                <a:solidFill>
                  <a:srgbClr val="5B5B5B"/>
                </a:solidFill>
                <a:latin typeface="Proxima Nova"/>
                <a:ea typeface="Proxima Nova"/>
                <a:cs typeface="Proxima Nova"/>
                <a:sym typeface="Proxima Nova"/>
              </a:rPr>
              <a:t>: How to Execute a Customer Objectives Review Meeting (COR) that Executives Will Want to Attend</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10/12</a:t>
            </a:r>
            <a:r>
              <a:rPr lang="en" sz="1700">
                <a:solidFill>
                  <a:srgbClr val="5B5B5B"/>
                </a:solidFill>
                <a:latin typeface="Proxima Nova"/>
                <a:ea typeface="Proxima Nova"/>
                <a:cs typeface="Proxima Nova"/>
                <a:sym typeface="Proxima Nova"/>
              </a:rPr>
              <a:t>: Executing Account Transitions that Excite Customers and Reduce Risk</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10/19</a:t>
            </a:r>
            <a:r>
              <a:rPr lang="en" sz="1700">
                <a:solidFill>
                  <a:srgbClr val="5B5B5B"/>
                </a:solidFill>
                <a:latin typeface="Proxima Nova"/>
                <a:ea typeface="Proxima Nova"/>
                <a:cs typeface="Proxima Nova"/>
                <a:sym typeface="Proxima Nova"/>
              </a:rPr>
              <a:t>: Customer Offboarding and Exit Interviews to End on a High Note</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7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b="1" lang="en" sz="1700">
                <a:solidFill>
                  <a:srgbClr val="5B5B5B"/>
                </a:solidFill>
                <a:latin typeface="Proxima Nova"/>
                <a:ea typeface="Proxima Nova"/>
                <a:cs typeface="Proxima Nova"/>
                <a:sym typeface="Proxima Nova"/>
              </a:rPr>
              <a:t>10/26</a:t>
            </a:r>
            <a:r>
              <a:rPr lang="en" sz="1700">
                <a:solidFill>
                  <a:srgbClr val="5B5B5B"/>
                </a:solidFill>
                <a:latin typeface="Proxima Nova"/>
                <a:ea typeface="Proxima Nova"/>
                <a:cs typeface="Proxima Nova"/>
                <a:sym typeface="Proxima Nova"/>
              </a:rPr>
              <a:t>: Designing a Voice of Customer Program to Power Your Future</a:t>
            </a:r>
            <a:endParaRPr sz="1700">
              <a:solidFill>
                <a:srgbClr val="5B5B5B"/>
              </a:solidFill>
              <a:latin typeface="Proxima Nova"/>
              <a:ea typeface="Proxima Nova"/>
              <a:cs typeface="Proxima Nova"/>
              <a:sym typeface="Proxima Nova"/>
            </a:endParaRPr>
          </a:p>
        </p:txBody>
      </p:sp>
      <p:sp>
        <p:nvSpPr>
          <p:cNvPr id="310" name="Google Shape;310;p32"/>
          <p:cNvSpPr txBox="1"/>
          <p:nvPr/>
        </p:nvSpPr>
        <p:spPr>
          <a:xfrm>
            <a:off x="276225" y="1247775"/>
            <a:ext cx="3248400" cy="224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Customer Success Leadership Bootcamp Webinar Series - </a:t>
            </a:r>
            <a:endParaRPr b="1"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sz="2400">
                <a:solidFill>
                  <a:schemeClr val="dk1"/>
                </a:solidFill>
                <a:latin typeface="Proxima Nova"/>
                <a:ea typeface="Proxima Nova"/>
                <a:cs typeface="Proxima Nova"/>
                <a:sym typeface="Proxima Nova"/>
              </a:rPr>
              <a:t>Fall 2021 Edition</a:t>
            </a:r>
            <a:endParaRPr b="1" sz="24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sz="800">
              <a:solidFill>
                <a:srgbClr val="5B5B5B"/>
              </a:solidFill>
              <a:latin typeface="Proxima Nova"/>
              <a:ea typeface="Proxima Nova"/>
              <a:cs typeface="Proxima Nova"/>
              <a:sym typeface="Proxima Nova"/>
            </a:endParaRPr>
          </a:p>
          <a:p>
            <a:pPr indent="0" lvl="0" marL="0" rtl="0" algn="ctr">
              <a:spcBef>
                <a:spcPts val="0"/>
              </a:spcBef>
              <a:spcAft>
                <a:spcPts val="0"/>
              </a:spcAft>
              <a:buNone/>
            </a:pPr>
            <a:r>
              <a:rPr lang="en" sz="1500">
                <a:solidFill>
                  <a:srgbClr val="5B5B5B"/>
                </a:solidFill>
                <a:latin typeface="Proxima Nova"/>
                <a:ea typeface="Proxima Nova"/>
                <a:cs typeface="Proxima Nova"/>
                <a:sym typeface="Proxima Nova"/>
              </a:rPr>
              <a:t>Every Tuesday in October at </a:t>
            </a:r>
            <a:endParaRPr sz="1500">
              <a:solidFill>
                <a:srgbClr val="5B5B5B"/>
              </a:solidFill>
              <a:latin typeface="Proxima Nova"/>
              <a:ea typeface="Proxima Nova"/>
              <a:cs typeface="Proxima Nova"/>
              <a:sym typeface="Proxima Nova"/>
            </a:endParaRPr>
          </a:p>
          <a:p>
            <a:pPr indent="0" lvl="0" marL="0" rtl="0" algn="ctr">
              <a:spcBef>
                <a:spcPts val="0"/>
              </a:spcBef>
              <a:spcAft>
                <a:spcPts val="0"/>
              </a:spcAft>
              <a:buNone/>
            </a:pPr>
            <a:r>
              <a:rPr lang="en" sz="1500">
                <a:solidFill>
                  <a:srgbClr val="5B5B5B"/>
                </a:solidFill>
                <a:latin typeface="Proxima Nova"/>
                <a:ea typeface="Proxima Nova"/>
                <a:cs typeface="Proxima Nova"/>
                <a:sym typeface="Proxima Nova"/>
              </a:rPr>
              <a:t>1pm EST / 10am PST</a:t>
            </a:r>
            <a:endParaRPr sz="1500">
              <a:solidFill>
                <a:srgbClr val="5B5B5B"/>
              </a:solidFill>
              <a:latin typeface="Proxima Nova"/>
              <a:ea typeface="Proxima Nova"/>
              <a:cs typeface="Proxima Nova"/>
              <a:sym typeface="Proxima Nova"/>
            </a:endParaRPr>
          </a:p>
        </p:txBody>
      </p:sp>
      <p:pic>
        <p:nvPicPr>
          <p:cNvPr id="311" name="Google Shape;311;p32"/>
          <p:cNvPicPr preferRelativeResize="0"/>
          <p:nvPr/>
        </p:nvPicPr>
        <p:blipFill>
          <a:blip r:embed="rId3">
            <a:alphaModFix/>
          </a:blip>
          <a:stretch>
            <a:fillRect/>
          </a:stretch>
        </p:blipFill>
        <p:spPr>
          <a:xfrm>
            <a:off x="509325" y="3669025"/>
            <a:ext cx="1090500" cy="1090500"/>
          </a:xfrm>
          <a:prstGeom prst="ellipse">
            <a:avLst/>
          </a:prstGeom>
          <a:noFill/>
          <a:ln>
            <a:noFill/>
          </a:ln>
        </p:spPr>
      </p:pic>
      <p:sp>
        <p:nvSpPr>
          <p:cNvPr id="312" name="Google Shape;312;p32"/>
          <p:cNvSpPr txBox="1"/>
          <p:nvPr/>
        </p:nvSpPr>
        <p:spPr>
          <a:xfrm>
            <a:off x="1676050" y="386792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5B5B5B"/>
                </a:solidFill>
                <a:latin typeface="Proxima Nova"/>
                <a:ea typeface="Proxima Nova"/>
                <a:cs typeface="Proxima Nova"/>
                <a:sym typeface="Proxima Nova"/>
              </a:rPr>
              <a:t>KRISTI FALTORUSSO</a:t>
            </a:r>
            <a:endParaRPr sz="11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lang="en" sz="1100">
                <a:solidFill>
                  <a:srgbClr val="5B5B5B"/>
                </a:solidFill>
                <a:latin typeface="Proxima Nova"/>
                <a:ea typeface="Proxima Nova"/>
                <a:cs typeface="Proxima Nova"/>
                <a:sym typeface="Proxima Nova"/>
              </a:rPr>
              <a:t>VP OF CUSTOMER SUCCESS</a:t>
            </a:r>
            <a:endParaRPr sz="1100">
              <a:solidFill>
                <a:srgbClr val="5B5B5B"/>
              </a:solidFill>
              <a:latin typeface="Proxima Nova"/>
              <a:ea typeface="Proxima Nova"/>
              <a:cs typeface="Proxima Nova"/>
              <a:sym typeface="Proxima Nova"/>
            </a:endParaRPr>
          </a:p>
          <a:p>
            <a:pPr indent="0" lvl="0" marL="0" rtl="0" algn="l">
              <a:spcBef>
                <a:spcPts val="0"/>
              </a:spcBef>
              <a:spcAft>
                <a:spcPts val="0"/>
              </a:spcAft>
              <a:buNone/>
            </a:pPr>
            <a:r>
              <a:rPr lang="en" sz="1100">
                <a:solidFill>
                  <a:srgbClr val="5B5B5B"/>
                </a:solidFill>
                <a:latin typeface="Proxima Nova"/>
                <a:ea typeface="Proxima Nova"/>
                <a:cs typeface="Proxima Nova"/>
                <a:sym typeface="Proxima Nova"/>
              </a:rPr>
              <a:t>CLIENTSUCCESS</a:t>
            </a:r>
            <a:endParaRPr sz="1100">
              <a:solidFill>
                <a:srgbClr val="5B5B5B"/>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6" name="Shape 316"/>
        <p:cNvGrpSpPr/>
        <p:nvPr/>
      </p:nvGrpSpPr>
      <p:grpSpPr>
        <a:xfrm>
          <a:off x="0" y="0"/>
          <a:ext cx="0" cy="0"/>
          <a:chOff x="0" y="0"/>
          <a:chExt cx="0" cy="0"/>
        </a:xfrm>
      </p:grpSpPr>
      <p:sp>
        <p:nvSpPr>
          <p:cNvPr id="317" name="Google Shape;317;p33"/>
          <p:cNvSpPr/>
          <p:nvPr/>
        </p:nvSpPr>
        <p:spPr>
          <a:xfrm>
            <a:off x="0" y="0"/>
            <a:ext cx="4562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
          <p:cNvSpPr/>
          <p:nvPr/>
        </p:nvSpPr>
        <p:spPr>
          <a:xfrm>
            <a:off x="3076500" y="1276350"/>
            <a:ext cx="2991000" cy="2991000"/>
          </a:xfrm>
          <a:prstGeom prst="ellipse">
            <a:avLst/>
          </a:prstGeom>
          <a:solidFill>
            <a:schemeClr val="accent5"/>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3"/>
          <p:cNvSpPr txBox="1"/>
          <p:nvPr/>
        </p:nvSpPr>
        <p:spPr>
          <a:xfrm>
            <a:off x="695325" y="539850"/>
            <a:ext cx="19812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0">
                <a:solidFill>
                  <a:srgbClr val="5B5B5B"/>
                </a:solidFill>
                <a:latin typeface="Proxima Nova"/>
                <a:ea typeface="Proxima Nova"/>
                <a:cs typeface="Proxima Nova"/>
                <a:sym typeface="Proxima Nova"/>
              </a:rPr>
              <a:t>Q</a:t>
            </a:r>
            <a:endParaRPr sz="12000">
              <a:solidFill>
                <a:srgbClr val="5B5B5B"/>
              </a:solidFill>
              <a:latin typeface="Proxima Nova"/>
              <a:ea typeface="Proxima Nova"/>
              <a:cs typeface="Proxima Nova"/>
              <a:sym typeface="Proxima Nova"/>
            </a:endParaRPr>
          </a:p>
        </p:txBody>
      </p:sp>
      <p:sp>
        <p:nvSpPr>
          <p:cNvPr id="320" name="Google Shape;320;p33"/>
          <p:cNvSpPr txBox="1"/>
          <p:nvPr/>
        </p:nvSpPr>
        <p:spPr>
          <a:xfrm>
            <a:off x="6629400" y="2952750"/>
            <a:ext cx="19812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0">
                <a:solidFill>
                  <a:srgbClr val="5B5B5B"/>
                </a:solidFill>
                <a:latin typeface="Proxima Nova"/>
                <a:ea typeface="Proxima Nova"/>
                <a:cs typeface="Proxima Nova"/>
                <a:sym typeface="Proxima Nova"/>
              </a:rPr>
              <a:t>A</a:t>
            </a:r>
            <a:endParaRPr sz="12000">
              <a:solidFill>
                <a:srgbClr val="5B5B5B"/>
              </a:solidFill>
              <a:latin typeface="Proxima Nova"/>
              <a:ea typeface="Proxima Nova"/>
              <a:cs typeface="Proxima Nova"/>
              <a:sym typeface="Proxima Nova"/>
            </a:endParaRPr>
          </a:p>
        </p:txBody>
      </p:sp>
      <p:sp>
        <p:nvSpPr>
          <p:cNvPr id="321" name="Google Shape;321;p33"/>
          <p:cNvSpPr txBox="1"/>
          <p:nvPr/>
        </p:nvSpPr>
        <p:spPr>
          <a:xfrm>
            <a:off x="3581400" y="1683525"/>
            <a:ext cx="19812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0">
                <a:solidFill>
                  <a:srgbClr val="5B5B5B"/>
                </a:solidFill>
                <a:latin typeface="Proxima Nova"/>
                <a:ea typeface="Proxima Nova"/>
                <a:cs typeface="Proxima Nova"/>
                <a:sym typeface="Proxima Nova"/>
              </a:rPr>
              <a:t>&amp;</a:t>
            </a:r>
            <a:endParaRPr sz="12000">
              <a:solidFill>
                <a:srgbClr val="5B5B5B"/>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p:nvPr/>
        </p:nvSpPr>
        <p:spPr>
          <a:xfrm>
            <a:off x="2285050" y="1998283"/>
            <a:ext cx="1442311" cy="1392342"/>
          </a:xfrm>
          <a:custGeom>
            <a:rect b="b" l="l" r="r" t="t"/>
            <a:pathLst>
              <a:path extrusionOk="0" h="5322" w="5514">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69" name="Google Shape;69;p16"/>
          <p:cNvSpPr/>
          <p:nvPr/>
        </p:nvSpPr>
        <p:spPr>
          <a:xfrm>
            <a:off x="5311589" y="3589019"/>
            <a:ext cx="1442311" cy="1392337"/>
          </a:xfrm>
          <a:custGeom>
            <a:rect b="b" l="l" r="r" t="t"/>
            <a:pathLst>
              <a:path extrusionOk="0" h="5323" w="5514">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3"/>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0" name="Google Shape;70;p16"/>
          <p:cNvSpPr/>
          <p:nvPr/>
        </p:nvSpPr>
        <p:spPr>
          <a:xfrm>
            <a:off x="5311589" y="1998283"/>
            <a:ext cx="1442311" cy="1392342"/>
          </a:xfrm>
          <a:custGeom>
            <a:rect b="b" l="l" r="r" t="t"/>
            <a:pathLst>
              <a:path extrusionOk="0" h="5322" w="5514">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1" name="Google Shape;71;p16"/>
          <p:cNvSpPr/>
          <p:nvPr/>
        </p:nvSpPr>
        <p:spPr>
          <a:xfrm>
            <a:off x="4619281" y="1255401"/>
            <a:ext cx="1392696" cy="1441939"/>
          </a:xfrm>
          <a:custGeom>
            <a:rect b="b" l="l" r="r" t="t"/>
            <a:pathLst>
              <a:path extrusionOk="0" h="5514" w="5323">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2" name="Google Shape;72;p16"/>
          <p:cNvSpPr/>
          <p:nvPr/>
        </p:nvSpPr>
        <p:spPr>
          <a:xfrm>
            <a:off x="2285050" y="3589019"/>
            <a:ext cx="1442311" cy="1392337"/>
          </a:xfrm>
          <a:custGeom>
            <a:rect b="b" l="l" r="r" t="t"/>
            <a:pathLst>
              <a:path extrusionOk="0" h="5323" w="5514">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dk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3" name="Google Shape;73;p16"/>
          <p:cNvSpPr/>
          <p:nvPr/>
        </p:nvSpPr>
        <p:spPr>
          <a:xfrm>
            <a:off x="3028127" y="1255401"/>
            <a:ext cx="1392696" cy="1441939"/>
          </a:xfrm>
          <a:custGeom>
            <a:rect b="b" l="l" r="r" t="t"/>
            <a:pathLst>
              <a:path extrusionOk="0" h="5514" w="5323">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4" name="Google Shape;74;p16"/>
          <p:cNvSpPr txBox="1"/>
          <p:nvPr/>
        </p:nvSpPr>
        <p:spPr>
          <a:xfrm>
            <a:off x="6947250" y="3868975"/>
            <a:ext cx="1815000" cy="5271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lang="en" sz="1600">
                <a:solidFill>
                  <a:srgbClr val="5B5B5B"/>
                </a:solidFill>
                <a:latin typeface="Proxima Nova"/>
                <a:ea typeface="Proxima Nova"/>
                <a:cs typeface="Proxima Nova"/>
                <a:sym typeface="Proxima Nova"/>
              </a:rPr>
              <a:t>MAXIMIZE PRODUCTIVITY</a:t>
            </a:r>
            <a:endParaRPr sz="1600">
              <a:solidFill>
                <a:srgbClr val="5B5B5B"/>
              </a:solidFill>
              <a:latin typeface="Proxima Nova"/>
              <a:ea typeface="Proxima Nova"/>
              <a:cs typeface="Proxima Nova"/>
              <a:sym typeface="Proxima Nova"/>
            </a:endParaRPr>
          </a:p>
        </p:txBody>
      </p:sp>
      <p:sp>
        <p:nvSpPr>
          <p:cNvPr id="75" name="Google Shape;75;p16"/>
          <p:cNvSpPr txBox="1"/>
          <p:nvPr/>
        </p:nvSpPr>
        <p:spPr>
          <a:xfrm>
            <a:off x="7238345" y="2359636"/>
            <a:ext cx="1314300" cy="5271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lang="en" sz="1600">
                <a:solidFill>
                  <a:srgbClr val="5B5B5B"/>
                </a:solidFill>
                <a:latin typeface="Proxima Nova"/>
                <a:ea typeface="Proxima Nova"/>
                <a:cs typeface="Proxima Nova"/>
                <a:sym typeface="Proxima Nova"/>
              </a:rPr>
              <a:t>BRAND IMAGE</a:t>
            </a:r>
            <a:endParaRPr sz="1600">
              <a:solidFill>
                <a:srgbClr val="5B5B5B"/>
              </a:solidFill>
              <a:latin typeface="Proxima Nova"/>
              <a:ea typeface="Proxima Nova"/>
              <a:cs typeface="Proxima Nova"/>
              <a:sym typeface="Proxima Nova"/>
            </a:endParaRPr>
          </a:p>
        </p:txBody>
      </p:sp>
      <p:sp>
        <p:nvSpPr>
          <p:cNvPr id="76" name="Google Shape;76;p16"/>
          <p:cNvSpPr txBox="1"/>
          <p:nvPr/>
        </p:nvSpPr>
        <p:spPr>
          <a:xfrm>
            <a:off x="501121" y="3868976"/>
            <a:ext cx="1344900" cy="280800"/>
          </a:xfrm>
          <a:prstGeom prst="rect">
            <a:avLst/>
          </a:prstGeom>
          <a:noFill/>
          <a:ln>
            <a:noFill/>
          </a:ln>
        </p:spPr>
        <p:txBody>
          <a:bodyPr anchorCtr="0" anchor="b" bIns="17150" lIns="34300" spcFirstLastPara="1" rIns="34300" wrap="square" tIns="17150">
            <a:spAutoFit/>
          </a:bodyPr>
          <a:lstStyle/>
          <a:p>
            <a:pPr indent="0" lvl="0" marL="0" marR="0" rtl="0" algn="r">
              <a:spcBef>
                <a:spcPts val="0"/>
              </a:spcBef>
              <a:spcAft>
                <a:spcPts val="0"/>
              </a:spcAft>
              <a:buNone/>
            </a:pPr>
            <a:r>
              <a:rPr lang="en" sz="1600">
                <a:solidFill>
                  <a:srgbClr val="5B5B5B"/>
                </a:solidFill>
                <a:latin typeface="Proxima Nova"/>
                <a:ea typeface="Proxima Nova"/>
                <a:cs typeface="Proxima Nova"/>
                <a:sym typeface="Proxima Nova"/>
              </a:rPr>
              <a:t>SAVES TIME</a:t>
            </a:r>
            <a:endParaRPr sz="1600">
              <a:solidFill>
                <a:srgbClr val="5B5B5B"/>
              </a:solidFill>
              <a:latin typeface="Proxima Nova"/>
              <a:ea typeface="Proxima Nova"/>
              <a:cs typeface="Proxima Nova"/>
              <a:sym typeface="Proxima Nova"/>
            </a:endParaRPr>
          </a:p>
        </p:txBody>
      </p:sp>
      <p:sp>
        <p:nvSpPr>
          <p:cNvPr id="77" name="Google Shape;77;p16"/>
          <p:cNvSpPr txBox="1"/>
          <p:nvPr/>
        </p:nvSpPr>
        <p:spPr>
          <a:xfrm>
            <a:off x="432427" y="2221186"/>
            <a:ext cx="1413600" cy="773400"/>
          </a:xfrm>
          <a:prstGeom prst="rect">
            <a:avLst/>
          </a:prstGeom>
          <a:noFill/>
          <a:ln>
            <a:noFill/>
          </a:ln>
        </p:spPr>
        <p:txBody>
          <a:bodyPr anchorCtr="0" anchor="b" bIns="17150" lIns="34300" spcFirstLastPara="1" rIns="34300" wrap="square" tIns="17150">
            <a:spAutoFit/>
          </a:bodyPr>
          <a:lstStyle/>
          <a:p>
            <a:pPr indent="0" lvl="0" marL="0" marR="0" rtl="0" algn="r">
              <a:spcBef>
                <a:spcPts val="0"/>
              </a:spcBef>
              <a:spcAft>
                <a:spcPts val="0"/>
              </a:spcAft>
              <a:buNone/>
            </a:pPr>
            <a:r>
              <a:rPr lang="en" sz="1600">
                <a:solidFill>
                  <a:srgbClr val="5B5B5B"/>
                </a:solidFill>
                <a:latin typeface="Proxima Nova"/>
                <a:ea typeface="Proxima Nova"/>
                <a:cs typeface="Proxima Nova"/>
                <a:sym typeface="Proxima Nova"/>
              </a:rPr>
              <a:t>FOSTERS BUSINESS GROWTH</a:t>
            </a:r>
            <a:endParaRPr sz="1600">
              <a:solidFill>
                <a:srgbClr val="5B5B5B"/>
              </a:solidFill>
              <a:latin typeface="Proxima Nova"/>
              <a:ea typeface="Proxima Nova"/>
              <a:cs typeface="Proxima Nova"/>
              <a:sym typeface="Proxima Nova"/>
            </a:endParaRPr>
          </a:p>
        </p:txBody>
      </p:sp>
      <p:sp>
        <p:nvSpPr>
          <p:cNvPr id="78" name="Google Shape;78;p16"/>
          <p:cNvSpPr txBox="1"/>
          <p:nvPr/>
        </p:nvSpPr>
        <p:spPr>
          <a:xfrm>
            <a:off x="5787674" y="891100"/>
            <a:ext cx="1318800" cy="527100"/>
          </a:xfrm>
          <a:prstGeom prst="rect">
            <a:avLst/>
          </a:prstGeom>
          <a:noFill/>
          <a:ln>
            <a:noFill/>
          </a:ln>
        </p:spPr>
        <p:txBody>
          <a:bodyPr anchorCtr="0" anchor="b" bIns="17150" lIns="34300" spcFirstLastPara="1" rIns="34300" wrap="square" tIns="17150">
            <a:spAutoFit/>
          </a:bodyPr>
          <a:lstStyle/>
          <a:p>
            <a:pPr indent="0" lvl="0" marL="0" marR="0" rtl="0" algn="l">
              <a:spcBef>
                <a:spcPts val="0"/>
              </a:spcBef>
              <a:spcAft>
                <a:spcPts val="0"/>
              </a:spcAft>
              <a:buNone/>
            </a:pPr>
            <a:r>
              <a:rPr lang="en" sz="1600">
                <a:solidFill>
                  <a:srgbClr val="5B5B5B"/>
                </a:solidFill>
                <a:latin typeface="Proxima Nova"/>
                <a:ea typeface="Proxima Nova"/>
                <a:cs typeface="Proxima Nova"/>
                <a:sym typeface="Proxima Nova"/>
              </a:rPr>
              <a:t>POSITIVE MORALE</a:t>
            </a:r>
            <a:endParaRPr sz="1600">
              <a:solidFill>
                <a:srgbClr val="5B5B5B"/>
              </a:solidFill>
              <a:latin typeface="Proxima Nova"/>
              <a:ea typeface="Proxima Nova"/>
              <a:cs typeface="Proxima Nova"/>
              <a:sym typeface="Proxima Nova"/>
            </a:endParaRPr>
          </a:p>
        </p:txBody>
      </p:sp>
      <p:sp>
        <p:nvSpPr>
          <p:cNvPr id="79" name="Google Shape;79;p16"/>
          <p:cNvSpPr txBox="1"/>
          <p:nvPr/>
        </p:nvSpPr>
        <p:spPr>
          <a:xfrm>
            <a:off x="648525" y="814900"/>
            <a:ext cx="2379600" cy="773400"/>
          </a:xfrm>
          <a:prstGeom prst="rect">
            <a:avLst/>
          </a:prstGeom>
          <a:noFill/>
          <a:ln>
            <a:noFill/>
          </a:ln>
        </p:spPr>
        <p:txBody>
          <a:bodyPr anchorCtr="0" anchor="b" bIns="17150" lIns="34300" spcFirstLastPara="1" rIns="34300" wrap="square" tIns="17150">
            <a:spAutoFit/>
          </a:bodyPr>
          <a:lstStyle/>
          <a:p>
            <a:pPr indent="0" lvl="0" marL="0" marR="0" rtl="0" algn="r">
              <a:spcBef>
                <a:spcPts val="0"/>
              </a:spcBef>
              <a:spcAft>
                <a:spcPts val="0"/>
              </a:spcAft>
              <a:buNone/>
            </a:pPr>
            <a:r>
              <a:rPr lang="en" sz="1600">
                <a:solidFill>
                  <a:srgbClr val="5B5B5B"/>
                </a:solidFill>
                <a:latin typeface="Proxima Nova"/>
                <a:ea typeface="Proxima Nova"/>
                <a:cs typeface="Proxima Nova"/>
                <a:sym typeface="Proxima Nova"/>
              </a:rPr>
              <a:t>REDUCES </a:t>
            </a:r>
            <a:endParaRPr sz="1600">
              <a:solidFill>
                <a:srgbClr val="5B5B5B"/>
              </a:solidFill>
              <a:latin typeface="Proxima Nova"/>
              <a:ea typeface="Proxima Nova"/>
              <a:cs typeface="Proxima Nova"/>
              <a:sym typeface="Proxima Nova"/>
            </a:endParaRPr>
          </a:p>
          <a:p>
            <a:pPr indent="0" lvl="0" marL="0" marR="0" rtl="0" algn="r">
              <a:spcBef>
                <a:spcPts val="0"/>
              </a:spcBef>
              <a:spcAft>
                <a:spcPts val="0"/>
              </a:spcAft>
              <a:buNone/>
            </a:pPr>
            <a:r>
              <a:rPr lang="en" sz="1600">
                <a:solidFill>
                  <a:srgbClr val="5B5B5B"/>
                </a:solidFill>
                <a:latin typeface="Proxima Nova"/>
                <a:ea typeface="Proxima Nova"/>
                <a:cs typeface="Proxima Nova"/>
                <a:sym typeface="Proxima Nova"/>
              </a:rPr>
              <a:t>TURNOVER </a:t>
            </a:r>
            <a:endParaRPr sz="1600">
              <a:solidFill>
                <a:srgbClr val="5B5B5B"/>
              </a:solidFill>
              <a:latin typeface="Proxima Nova"/>
              <a:ea typeface="Proxima Nova"/>
              <a:cs typeface="Proxima Nova"/>
              <a:sym typeface="Proxima Nova"/>
            </a:endParaRPr>
          </a:p>
          <a:p>
            <a:pPr indent="0" lvl="0" marL="0" marR="0" rtl="0" algn="r">
              <a:spcBef>
                <a:spcPts val="0"/>
              </a:spcBef>
              <a:spcAft>
                <a:spcPts val="0"/>
              </a:spcAft>
              <a:buNone/>
            </a:pPr>
            <a:r>
              <a:rPr lang="en" sz="1600">
                <a:solidFill>
                  <a:srgbClr val="5B5B5B"/>
                </a:solidFill>
                <a:latin typeface="Proxima Nova"/>
                <a:ea typeface="Proxima Nova"/>
                <a:cs typeface="Proxima Nova"/>
                <a:sym typeface="Proxima Nova"/>
              </a:rPr>
              <a:t>COSTS</a:t>
            </a:r>
            <a:endParaRPr sz="1600">
              <a:solidFill>
                <a:srgbClr val="5B5B5B"/>
              </a:solidFill>
              <a:latin typeface="Proxima Nova"/>
              <a:ea typeface="Proxima Nova"/>
              <a:cs typeface="Proxima Nova"/>
              <a:sym typeface="Proxima Nova"/>
            </a:endParaRPr>
          </a:p>
        </p:txBody>
      </p:sp>
      <p:sp>
        <p:nvSpPr>
          <p:cNvPr id="80" name="Google Shape;80;p16"/>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THE IMPACT OF HIRING THE RIGHT PEOPLE</a:t>
            </a:r>
            <a:endParaRPr sz="3000">
              <a:solidFill>
                <a:srgbClr val="666666"/>
              </a:solidFill>
              <a:latin typeface="Proxima Nova"/>
              <a:ea typeface="Proxima Nova"/>
              <a:cs typeface="Proxima Nova"/>
              <a:sym typeface="Proxima Nova"/>
            </a:endParaRPr>
          </a:p>
        </p:txBody>
      </p:sp>
      <p:pic>
        <p:nvPicPr>
          <p:cNvPr id="81" name="Google Shape;81;p16"/>
          <p:cNvPicPr preferRelativeResize="0"/>
          <p:nvPr/>
        </p:nvPicPr>
        <p:blipFill>
          <a:blip r:embed="rId3">
            <a:alphaModFix/>
          </a:blip>
          <a:stretch>
            <a:fillRect/>
          </a:stretch>
        </p:blipFill>
        <p:spPr>
          <a:xfrm>
            <a:off x="3792962" y="2571750"/>
            <a:ext cx="1498475" cy="1498500"/>
          </a:xfrm>
          <a:prstGeom prst="rect">
            <a:avLst/>
          </a:prstGeom>
          <a:noFill/>
          <a:ln>
            <a:noFill/>
          </a:ln>
        </p:spPr>
      </p:pic>
      <p:pic>
        <p:nvPicPr>
          <p:cNvPr id="82" name="Google Shape;82;p16"/>
          <p:cNvPicPr preferRelativeResize="0"/>
          <p:nvPr/>
        </p:nvPicPr>
        <p:blipFill>
          <a:blip r:embed="rId4">
            <a:alphaModFix/>
          </a:blip>
          <a:stretch>
            <a:fillRect/>
          </a:stretch>
        </p:blipFill>
        <p:spPr>
          <a:xfrm>
            <a:off x="2666225" y="3800700"/>
            <a:ext cx="588900" cy="588900"/>
          </a:xfrm>
          <a:prstGeom prst="rect">
            <a:avLst/>
          </a:prstGeom>
          <a:noFill/>
          <a:ln>
            <a:noFill/>
          </a:ln>
        </p:spPr>
      </p:pic>
      <p:pic>
        <p:nvPicPr>
          <p:cNvPr id="83" name="Google Shape;83;p16"/>
          <p:cNvPicPr preferRelativeResize="0"/>
          <p:nvPr/>
        </p:nvPicPr>
        <p:blipFill>
          <a:blip r:embed="rId5">
            <a:alphaModFix/>
          </a:blip>
          <a:stretch>
            <a:fillRect/>
          </a:stretch>
        </p:blipFill>
        <p:spPr>
          <a:xfrm>
            <a:off x="2710113" y="2571750"/>
            <a:ext cx="501125" cy="501125"/>
          </a:xfrm>
          <a:prstGeom prst="rect">
            <a:avLst/>
          </a:prstGeom>
          <a:noFill/>
          <a:ln>
            <a:noFill/>
          </a:ln>
        </p:spPr>
      </p:pic>
      <p:pic>
        <p:nvPicPr>
          <p:cNvPr id="84" name="Google Shape;84;p16"/>
          <p:cNvPicPr preferRelativeResize="0"/>
          <p:nvPr/>
        </p:nvPicPr>
        <p:blipFill>
          <a:blip r:embed="rId6">
            <a:alphaModFix/>
          </a:blip>
          <a:stretch>
            <a:fillRect/>
          </a:stretch>
        </p:blipFill>
        <p:spPr>
          <a:xfrm>
            <a:off x="3618650" y="1595303"/>
            <a:ext cx="625875" cy="625875"/>
          </a:xfrm>
          <a:prstGeom prst="rect">
            <a:avLst/>
          </a:prstGeom>
          <a:noFill/>
          <a:ln>
            <a:noFill/>
          </a:ln>
        </p:spPr>
      </p:pic>
      <p:pic>
        <p:nvPicPr>
          <p:cNvPr id="85" name="Google Shape;85;p16"/>
          <p:cNvPicPr preferRelativeResize="0"/>
          <p:nvPr/>
        </p:nvPicPr>
        <p:blipFill>
          <a:blip r:embed="rId7">
            <a:alphaModFix/>
          </a:blip>
          <a:stretch>
            <a:fillRect/>
          </a:stretch>
        </p:blipFill>
        <p:spPr>
          <a:xfrm>
            <a:off x="4847625" y="1613788"/>
            <a:ext cx="588900" cy="588900"/>
          </a:xfrm>
          <a:prstGeom prst="rect">
            <a:avLst/>
          </a:prstGeom>
          <a:noFill/>
          <a:ln>
            <a:noFill/>
          </a:ln>
        </p:spPr>
      </p:pic>
      <p:pic>
        <p:nvPicPr>
          <p:cNvPr id="86" name="Google Shape;86;p16"/>
          <p:cNvPicPr preferRelativeResize="0"/>
          <p:nvPr/>
        </p:nvPicPr>
        <p:blipFill>
          <a:blip r:embed="rId8">
            <a:alphaModFix/>
          </a:blip>
          <a:stretch>
            <a:fillRect/>
          </a:stretch>
        </p:blipFill>
        <p:spPr>
          <a:xfrm>
            <a:off x="5738300" y="2562001"/>
            <a:ext cx="588900" cy="588900"/>
          </a:xfrm>
          <a:prstGeom prst="rect">
            <a:avLst/>
          </a:prstGeom>
          <a:noFill/>
          <a:ln>
            <a:noFill/>
          </a:ln>
        </p:spPr>
      </p:pic>
      <p:pic>
        <p:nvPicPr>
          <p:cNvPr id="87" name="Google Shape;87;p16"/>
          <p:cNvPicPr preferRelativeResize="0"/>
          <p:nvPr/>
        </p:nvPicPr>
        <p:blipFill>
          <a:blip r:embed="rId9">
            <a:alphaModFix/>
          </a:blip>
          <a:stretch>
            <a:fillRect/>
          </a:stretch>
        </p:blipFill>
        <p:spPr>
          <a:xfrm>
            <a:off x="5719813" y="3782213"/>
            <a:ext cx="625875" cy="62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THE MARKET IS COMPETITIVE</a:t>
            </a:r>
            <a:endParaRPr sz="3000">
              <a:solidFill>
                <a:srgbClr val="666666"/>
              </a:solidFill>
              <a:latin typeface="Proxima Nova"/>
              <a:ea typeface="Proxima Nova"/>
              <a:cs typeface="Proxima Nova"/>
              <a:sym typeface="Proxima Nova"/>
            </a:endParaRPr>
          </a:p>
        </p:txBody>
      </p:sp>
      <p:pic>
        <p:nvPicPr>
          <p:cNvPr id="93" name="Google Shape;93;p17"/>
          <p:cNvPicPr preferRelativeResize="0"/>
          <p:nvPr/>
        </p:nvPicPr>
        <p:blipFill>
          <a:blip r:embed="rId3">
            <a:alphaModFix/>
          </a:blip>
          <a:stretch>
            <a:fillRect/>
          </a:stretch>
        </p:blipFill>
        <p:spPr>
          <a:xfrm>
            <a:off x="345850" y="939975"/>
            <a:ext cx="5802452" cy="3850774"/>
          </a:xfrm>
          <a:prstGeom prst="rect">
            <a:avLst/>
          </a:prstGeom>
          <a:noFill/>
          <a:ln>
            <a:noFill/>
          </a:ln>
        </p:spPr>
      </p:pic>
      <p:pic>
        <p:nvPicPr>
          <p:cNvPr id="94" name="Google Shape;94;p17"/>
          <p:cNvPicPr preferRelativeResize="0"/>
          <p:nvPr/>
        </p:nvPicPr>
        <p:blipFill>
          <a:blip r:embed="rId4">
            <a:alphaModFix/>
          </a:blip>
          <a:stretch>
            <a:fillRect/>
          </a:stretch>
        </p:blipFill>
        <p:spPr>
          <a:xfrm>
            <a:off x="3304000" y="2493425"/>
            <a:ext cx="5143500" cy="1466850"/>
          </a:xfrm>
          <a:prstGeom prst="rect">
            <a:avLst/>
          </a:prstGeom>
          <a:noFill/>
          <a:ln>
            <a:noFill/>
          </a:ln>
          <a:effectLst>
            <a:outerShdw blurRad="57150" rotWithShape="0" algn="bl" dir="5400000" dist="19050">
              <a:srgbClr val="000000">
                <a:alpha val="50000"/>
              </a:srgbClr>
            </a:outerShdw>
          </a:effectLst>
        </p:spPr>
      </p:pic>
      <p:cxnSp>
        <p:nvCxnSpPr>
          <p:cNvPr id="95" name="Google Shape;95;p17"/>
          <p:cNvCxnSpPr/>
          <p:nvPr/>
        </p:nvCxnSpPr>
        <p:spPr>
          <a:xfrm>
            <a:off x="1035550" y="1820700"/>
            <a:ext cx="2674200" cy="15477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DESIGNING YOUR JOB DESCRIPTION</a:t>
            </a:r>
            <a:endParaRPr sz="3000">
              <a:solidFill>
                <a:srgbClr val="666666"/>
              </a:solidFill>
              <a:latin typeface="Proxima Nova"/>
              <a:ea typeface="Proxima Nova"/>
              <a:cs typeface="Proxima Nova"/>
              <a:sym typeface="Proxima Nova"/>
            </a:endParaRPr>
          </a:p>
        </p:txBody>
      </p:sp>
      <p:sp>
        <p:nvSpPr>
          <p:cNvPr id="101" name="Google Shape;101;p18"/>
          <p:cNvSpPr txBox="1"/>
          <p:nvPr/>
        </p:nvSpPr>
        <p:spPr>
          <a:xfrm>
            <a:off x="447675" y="1057275"/>
            <a:ext cx="8363100" cy="408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5B5B5B"/>
                </a:solidFill>
                <a:latin typeface="Proxima Nova"/>
                <a:ea typeface="Proxima Nova"/>
                <a:cs typeface="Proxima Nova"/>
                <a:sym typeface="Proxima Nova"/>
              </a:rPr>
              <a:t>Writing your job description is step 1 and if you do this well you will draw in many qualified, strong fit applicants. So what should you include in your job description:</a:t>
            </a:r>
            <a:endParaRPr sz="1600">
              <a:solidFill>
                <a:srgbClr val="5B5B5B"/>
              </a:solidFill>
              <a:latin typeface="Proxima Nova"/>
              <a:ea typeface="Proxima Nova"/>
              <a:cs typeface="Proxima Nova"/>
              <a:sym typeface="Proxima Nova"/>
            </a:endParaRPr>
          </a:p>
          <a:p>
            <a:pPr indent="0" lvl="0" marL="457200" rtl="0" algn="l">
              <a:lnSpc>
                <a:spcPct val="100000"/>
              </a:lnSpc>
              <a:spcBef>
                <a:spcPts val="3200"/>
              </a:spcBef>
              <a:spcAft>
                <a:spcPts val="0"/>
              </a:spcAft>
              <a:buNone/>
            </a:pPr>
            <a:r>
              <a:rPr b="1" lang="en" sz="1900">
                <a:solidFill>
                  <a:schemeClr val="dk1"/>
                </a:solidFill>
                <a:latin typeface="Proxima Nova"/>
                <a:ea typeface="Proxima Nova"/>
                <a:cs typeface="Proxima Nova"/>
                <a:sym typeface="Proxima Nova"/>
              </a:rPr>
              <a:t>Why You Should Work With Us</a:t>
            </a:r>
            <a:r>
              <a:rPr lang="en" sz="1900">
                <a:solidFill>
                  <a:srgbClr val="5B5B5B"/>
                </a:solidFill>
                <a:latin typeface="Proxima Nova"/>
                <a:ea typeface="Proxima Nova"/>
                <a:cs typeface="Proxima Nova"/>
                <a:sym typeface="Proxima Nova"/>
              </a:rPr>
              <a:t> — All about your company and why it’s the best place to work - What makes your company special</a:t>
            </a:r>
            <a:endParaRPr sz="1900">
              <a:solidFill>
                <a:srgbClr val="5B5B5B"/>
              </a:solidFill>
              <a:latin typeface="Proxima Nova"/>
              <a:ea typeface="Proxima Nova"/>
              <a:cs typeface="Proxima Nova"/>
              <a:sym typeface="Proxima Nova"/>
            </a:endParaRPr>
          </a:p>
          <a:p>
            <a:pPr indent="0" lvl="0" marL="457200" rtl="0" algn="l">
              <a:lnSpc>
                <a:spcPct val="100000"/>
              </a:lnSpc>
              <a:spcBef>
                <a:spcPts val="1700"/>
              </a:spcBef>
              <a:spcAft>
                <a:spcPts val="0"/>
              </a:spcAft>
              <a:buNone/>
            </a:pPr>
            <a:r>
              <a:rPr b="1" lang="en" sz="1900">
                <a:solidFill>
                  <a:schemeClr val="dk2"/>
                </a:solidFill>
                <a:latin typeface="Proxima Nova"/>
                <a:ea typeface="Proxima Nova"/>
                <a:cs typeface="Proxima Nova"/>
                <a:sym typeface="Proxima Nova"/>
              </a:rPr>
              <a:t>Position Details</a:t>
            </a:r>
            <a:r>
              <a:rPr lang="en" sz="1900">
                <a:solidFill>
                  <a:srgbClr val="5B5B5B"/>
                </a:solidFill>
                <a:latin typeface="Proxima Nova"/>
                <a:ea typeface="Proxima Nova"/>
                <a:cs typeface="Proxima Nova"/>
                <a:sym typeface="Proxima Nova"/>
              </a:rPr>
              <a:t> — A grand overview of the position and what the role is all about - Tell a story about the day-to-day</a:t>
            </a:r>
            <a:endParaRPr sz="1900">
              <a:solidFill>
                <a:srgbClr val="5B5B5B"/>
              </a:solidFill>
              <a:latin typeface="Proxima Nova"/>
              <a:ea typeface="Proxima Nova"/>
              <a:cs typeface="Proxima Nova"/>
              <a:sym typeface="Proxima Nova"/>
            </a:endParaRPr>
          </a:p>
          <a:p>
            <a:pPr indent="0" lvl="0" marL="457200" rtl="0" algn="l">
              <a:lnSpc>
                <a:spcPct val="100000"/>
              </a:lnSpc>
              <a:spcBef>
                <a:spcPts val="1700"/>
              </a:spcBef>
              <a:spcAft>
                <a:spcPts val="0"/>
              </a:spcAft>
              <a:buNone/>
            </a:pPr>
            <a:r>
              <a:rPr b="1" lang="en" sz="1900">
                <a:solidFill>
                  <a:schemeClr val="lt2"/>
                </a:solidFill>
                <a:latin typeface="Proxima Nova"/>
                <a:ea typeface="Proxima Nova"/>
                <a:cs typeface="Proxima Nova"/>
                <a:sym typeface="Proxima Nova"/>
              </a:rPr>
              <a:t>Position Competencies</a:t>
            </a:r>
            <a:r>
              <a:rPr lang="en" sz="1900">
                <a:solidFill>
                  <a:srgbClr val="5B5B5B"/>
                </a:solidFill>
                <a:latin typeface="Proxima Nova"/>
                <a:ea typeface="Proxima Nova"/>
                <a:cs typeface="Proxima Nova"/>
                <a:sym typeface="Proxima Nova"/>
              </a:rPr>
              <a:t> — Experiences / skillsets / traits required</a:t>
            </a:r>
            <a:endParaRPr sz="1900">
              <a:solidFill>
                <a:srgbClr val="5B5B5B"/>
              </a:solidFill>
              <a:latin typeface="Proxima Nova"/>
              <a:ea typeface="Proxima Nova"/>
              <a:cs typeface="Proxima Nova"/>
              <a:sym typeface="Proxima Nova"/>
            </a:endParaRPr>
          </a:p>
          <a:p>
            <a:pPr indent="0" lvl="0" marL="457200" rtl="0" algn="l">
              <a:lnSpc>
                <a:spcPct val="100000"/>
              </a:lnSpc>
              <a:spcBef>
                <a:spcPts val="1700"/>
              </a:spcBef>
              <a:spcAft>
                <a:spcPts val="0"/>
              </a:spcAft>
              <a:buNone/>
            </a:pPr>
            <a:r>
              <a:rPr b="1" lang="en" sz="1900">
                <a:solidFill>
                  <a:schemeClr val="accent1"/>
                </a:solidFill>
                <a:latin typeface="Proxima Nova"/>
                <a:ea typeface="Proxima Nova"/>
                <a:cs typeface="Proxima Nova"/>
                <a:sym typeface="Proxima Nova"/>
              </a:rPr>
              <a:t>Position Outcomes</a:t>
            </a:r>
            <a:r>
              <a:rPr lang="en" sz="1900">
                <a:solidFill>
                  <a:srgbClr val="5B5B5B"/>
                </a:solidFill>
                <a:latin typeface="Proxima Nova"/>
                <a:ea typeface="Proxima Nova"/>
                <a:cs typeface="Proxima Nova"/>
                <a:sym typeface="Proxima Nova"/>
              </a:rPr>
              <a:t> — What the applicant will be directly responsible for - What impact can they make on the company</a:t>
            </a:r>
            <a:endParaRPr sz="1900">
              <a:solidFill>
                <a:srgbClr val="5B5B5B"/>
              </a:solidFill>
              <a:latin typeface="Proxima Nova"/>
              <a:ea typeface="Proxima Nova"/>
              <a:cs typeface="Proxima Nova"/>
              <a:sym typeface="Proxima Nova"/>
            </a:endParaRPr>
          </a:p>
          <a:p>
            <a:pPr indent="0" lvl="0" marL="0" rtl="0" algn="l">
              <a:spcBef>
                <a:spcPts val="0"/>
              </a:spcBef>
              <a:spcAft>
                <a:spcPts val="0"/>
              </a:spcAft>
              <a:buNone/>
            </a:pPr>
            <a:r>
              <a:t/>
            </a:r>
            <a:endParaRPr sz="1900">
              <a:solidFill>
                <a:srgbClr val="5B5B5B"/>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p:nvPr/>
        </p:nvSpPr>
        <p:spPr>
          <a:xfrm>
            <a:off x="4196962" y="3142401"/>
            <a:ext cx="2054460" cy="1289629"/>
          </a:xfrm>
          <a:custGeom>
            <a:rect b="b" l="l" r="r" t="t"/>
            <a:pathLst>
              <a:path extrusionOk="0" h="2761" w="4396">
                <a:moveTo>
                  <a:pt x="613" y="1643"/>
                </a:moveTo>
                <a:lnTo>
                  <a:pt x="613" y="1643"/>
                </a:lnTo>
                <a:cubicBezTo>
                  <a:pt x="658" y="1620"/>
                  <a:pt x="709" y="1623"/>
                  <a:pt x="752" y="1649"/>
                </a:cubicBezTo>
                <a:lnTo>
                  <a:pt x="752" y="1649"/>
                </a:lnTo>
                <a:cubicBezTo>
                  <a:pt x="762" y="1656"/>
                  <a:pt x="771" y="1663"/>
                  <a:pt x="780" y="1672"/>
                </a:cubicBezTo>
                <a:lnTo>
                  <a:pt x="780" y="1672"/>
                </a:lnTo>
                <a:cubicBezTo>
                  <a:pt x="804" y="1698"/>
                  <a:pt x="816" y="1733"/>
                  <a:pt x="816" y="1769"/>
                </a:cubicBezTo>
                <a:lnTo>
                  <a:pt x="816" y="1769"/>
                </a:lnTo>
                <a:lnTo>
                  <a:pt x="816" y="2760"/>
                </a:lnTo>
                <a:lnTo>
                  <a:pt x="3577" y="2760"/>
                </a:lnTo>
                <a:lnTo>
                  <a:pt x="3577" y="2760"/>
                </a:lnTo>
                <a:lnTo>
                  <a:pt x="3577" y="2760"/>
                </a:lnTo>
                <a:lnTo>
                  <a:pt x="3577" y="1769"/>
                </a:lnTo>
                <a:lnTo>
                  <a:pt x="3577" y="1769"/>
                </a:lnTo>
                <a:cubicBezTo>
                  <a:pt x="3577" y="1763"/>
                  <a:pt x="3578" y="1756"/>
                  <a:pt x="3578" y="1750"/>
                </a:cubicBezTo>
                <a:lnTo>
                  <a:pt x="3578" y="1750"/>
                </a:lnTo>
                <a:cubicBezTo>
                  <a:pt x="3584" y="1708"/>
                  <a:pt x="3608" y="1670"/>
                  <a:pt x="3646" y="1648"/>
                </a:cubicBezTo>
                <a:lnTo>
                  <a:pt x="3646" y="1648"/>
                </a:lnTo>
                <a:cubicBezTo>
                  <a:pt x="3682" y="1625"/>
                  <a:pt x="3726" y="1620"/>
                  <a:pt x="3766" y="1635"/>
                </a:cubicBezTo>
                <a:lnTo>
                  <a:pt x="3766" y="1635"/>
                </a:lnTo>
                <a:cubicBezTo>
                  <a:pt x="3772" y="1637"/>
                  <a:pt x="3778" y="1639"/>
                  <a:pt x="3783" y="1641"/>
                </a:cubicBezTo>
                <a:lnTo>
                  <a:pt x="3783" y="1641"/>
                </a:lnTo>
                <a:cubicBezTo>
                  <a:pt x="3797" y="1649"/>
                  <a:pt x="3812" y="1656"/>
                  <a:pt x="3826" y="1662"/>
                </a:cubicBezTo>
                <a:lnTo>
                  <a:pt x="3826" y="1662"/>
                </a:lnTo>
                <a:cubicBezTo>
                  <a:pt x="3926" y="1708"/>
                  <a:pt x="4023" y="1735"/>
                  <a:pt x="4091" y="1735"/>
                </a:cubicBezTo>
                <a:lnTo>
                  <a:pt x="4091" y="1735"/>
                </a:lnTo>
                <a:cubicBezTo>
                  <a:pt x="4185" y="1735"/>
                  <a:pt x="4263" y="1700"/>
                  <a:pt x="4317" y="1634"/>
                </a:cubicBezTo>
                <a:lnTo>
                  <a:pt x="4317" y="1634"/>
                </a:lnTo>
                <a:cubicBezTo>
                  <a:pt x="4367" y="1571"/>
                  <a:pt x="4395" y="1482"/>
                  <a:pt x="4395" y="1382"/>
                </a:cubicBezTo>
                <a:lnTo>
                  <a:pt x="4395" y="1382"/>
                </a:lnTo>
                <a:cubicBezTo>
                  <a:pt x="4395" y="1283"/>
                  <a:pt x="4367" y="1193"/>
                  <a:pt x="4317" y="1131"/>
                </a:cubicBezTo>
                <a:lnTo>
                  <a:pt x="4317" y="1131"/>
                </a:lnTo>
                <a:cubicBezTo>
                  <a:pt x="4263" y="1065"/>
                  <a:pt x="4185" y="1030"/>
                  <a:pt x="4091" y="1030"/>
                </a:cubicBezTo>
                <a:lnTo>
                  <a:pt x="4091" y="1030"/>
                </a:lnTo>
                <a:cubicBezTo>
                  <a:pt x="4011" y="1030"/>
                  <a:pt x="3896" y="1063"/>
                  <a:pt x="3783" y="1118"/>
                </a:cubicBezTo>
                <a:lnTo>
                  <a:pt x="3783" y="1118"/>
                </a:lnTo>
                <a:cubicBezTo>
                  <a:pt x="3737" y="1140"/>
                  <a:pt x="3685" y="1137"/>
                  <a:pt x="3644" y="1111"/>
                </a:cubicBezTo>
                <a:lnTo>
                  <a:pt x="3644" y="1111"/>
                </a:lnTo>
                <a:cubicBezTo>
                  <a:pt x="3633" y="1104"/>
                  <a:pt x="3624" y="1097"/>
                  <a:pt x="3616" y="1089"/>
                </a:cubicBezTo>
                <a:lnTo>
                  <a:pt x="3616" y="1089"/>
                </a:lnTo>
                <a:cubicBezTo>
                  <a:pt x="3591" y="1062"/>
                  <a:pt x="3577" y="1028"/>
                  <a:pt x="3577" y="991"/>
                </a:cubicBezTo>
                <a:lnTo>
                  <a:pt x="3577" y="991"/>
                </a:lnTo>
                <a:lnTo>
                  <a:pt x="3577" y="0"/>
                </a:lnTo>
                <a:lnTo>
                  <a:pt x="3143" y="0"/>
                </a:lnTo>
                <a:lnTo>
                  <a:pt x="3143" y="0"/>
                </a:lnTo>
                <a:lnTo>
                  <a:pt x="2586" y="0"/>
                </a:lnTo>
                <a:lnTo>
                  <a:pt x="2586" y="0"/>
                </a:lnTo>
                <a:cubicBezTo>
                  <a:pt x="2555" y="0"/>
                  <a:pt x="2528" y="15"/>
                  <a:pt x="2512" y="41"/>
                </a:cubicBezTo>
                <a:lnTo>
                  <a:pt x="2512" y="41"/>
                </a:lnTo>
                <a:cubicBezTo>
                  <a:pt x="2496" y="67"/>
                  <a:pt x="2494" y="100"/>
                  <a:pt x="2508" y="127"/>
                </a:cubicBezTo>
                <a:lnTo>
                  <a:pt x="2508" y="127"/>
                </a:lnTo>
                <a:cubicBezTo>
                  <a:pt x="2562" y="239"/>
                  <a:pt x="2595" y="350"/>
                  <a:pt x="2600" y="436"/>
                </a:cubicBezTo>
                <a:lnTo>
                  <a:pt x="2600" y="436"/>
                </a:lnTo>
                <a:cubicBezTo>
                  <a:pt x="2601" y="444"/>
                  <a:pt x="2602" y="453"/>
                  <a:pt x="2602" y="460"/>
                </a:cubicBezTo>
                <a:lnTo>
                  <a:pt x="2602" y="460"/>
                </a:lnTo>
                <a:cubicBezTo>
                  <a:pt x="2602" y="570"/>
                  <a:pt x="2560" y="663"/>
                  <a:pt x="2480" y="727"/>
                </a:cubicBezTo>
                <a:lnTo>
                  <a:pt x="2480" y="727"/>
                </a:lnTo>
                <a:cubicBezTo>
                  <a:pt x="2479" y="728"/>
                  <a:pt x="2477" y="729"/>
                  <a:pt x="2476" y="730"/>
                </a:cubicBezTo>
                <a:lnTo>
                  <a:pt x="2476" y="730"/>
                </a:lnTo>
                <a:cubicBezTo>
                  <a:pt x="2475" y="731"/>
                  <a:pt x="2474" y="732"/>
                  <a:pt x="2473" y="733"/>
                </a:cubicBezTo>
                <a:lnTo>
                  <a:pt x="2473" y="733"/>
                </a:lnTo>
                <a:cubicBezTo>
                  <a:pt x="2470" y="735"/>
                  <a:pt x="2467" y="737"/>
                  <a:pt x="2464" y="740"/>
                </a:cubicBezTo>
                <a:lnTo>
                  <a:pt x="2464" y="740"/>
                </a:lnTo>
                <a:cubicBezTo>
                  <a:pt x="2460" y="742"/>
                  <a:pt x="2457" y="745"/>
                  <a:pt x="2454" y="747"/>
                </a:cubicBezTo>
                <a:lnTo>
                  <a:pt x="2454" y="747"/>
                </a:lnTo>
                <a:cubicBezTo>
                  <a:pt x="2452" y="747"/>
                  <a:pt x="2452" y="748"/>
                  <a:pt x="2451" y="748"/>
                </a:cubicBezTo>
                <a:lnTo>
                  <a:pt x="2451" y="748"/>
                </a:lnTo>
                <a:cubicBezTo>
                  <a:pt x="2388" y="790"/>
                  <a:pt x="2308" y="815"/>
                  <a:pt x="2216" y="818"/>
                </a:cubicBezTo>
                <a:lnTo>
                  <a:pt x="2216" y="818"/>
                </a:lnTo>
                <a:cubicBezTo>
                  <a:pt x="2208" y="818"/>
                  <a:pt x="2202" y="818"/>
                  <a:pt x="2194" y="818"/>
                </a:cubicBezTo>
                <a:lnTo>
                  <a:pt x="2194" y="818"/>
                </a:lnTo>
                <a:cubicBezTo>
                  <a:pt x="1966" y="818"/>
                  <a:pt x="1808" y="692"/>
                  <a:pt x="1790" y="500"/>
                </a:cubicBezTo>
                <a:lnTo>
                  <a:pt x="1790" y="500"/>
                </a:lnTo>
                <a:cubicBezTo>
                  <a:pt x="1788" y="487"/>
                  <a:pt x="1788" y="473"/>
                  <a:pt x="1788" y="460"/>
                </a:cubicBezTo>
                <a:lnTo>
                  <a:pt x="1788" y="460"/>
                </a:lnTo>
                <a:cubicBezTo>
                  <a:pt x="1788" y="373"/>
                  <a:pt x="1824" y="251"/>
                  <a:pt x="1887" y="127"/>
                </a:cubicBezTo>
                <a:lnTo>
                  <a:pt x="1887" y="127"/>
                </a:lnTo>
                <a:cubicBezTo>
                  <a:pt x="1901" y="100"/>
                  <a:pt x="1899" y="68"/>
                  <a:pt x="1883" y="43"/>
                </a:cubicBezTo>
                <a:lnTo>
                  <a:pt x="1883" y="43"/>
                </a:lnTo>
                <a:cubicBezTo>
                  <a:pt x="1867" y="16"/>
                  <a:pt x="1839" y="0"/>
                  <a:pt x="1808" y="0"/>
                </a:cubicBezTo>
                <a:lnTo>
                  <a:pt x="816" y="0"/>
                </a:lnTo>
                <a:lnTo>
                  <a:pt x="816" y="991"/>
                </a:lnTo>
                <a:lnTo>
                  <a:pt x="816" y="991"/>
                </a:lnTo>
                <a:cubicBezTo>
                  <a:pt x="816" y="998"/>
                  <a:pt x="816" y="1004"/>
                  <a:pt x="816" y="1010"/>
                </a:cubicBezTo>
                <a:lnTo>
                  <a:pt x="816" y="1010"/>
                </a:lnTo>
                <a:cubicBezTo>
                  <a:pt x="810" y="1052"/>
                  <a:pt x="787" y="1090"/>
                  <a:pt x="749" y="1113"/>
                </a:cubicBezTo>
                <a:lnTo>
                  <a:pt x="749" y="1113"/>
                </a:lnTo>
                <a:cubicBezTo>
                  <a:pt x="713" y="1136"/>
                  <a:pt x="669" y="1140"/>
                  <a:pt x="629" y="1126"/>
                </a:cubicBezTo>
                <a:lnTo>
                  <a:pt x="629" y="1126"/>
                </a:lnTo>
                <a:cubicBezTo>
                  <a:pt x="624" y="1124"/>
                  <a:pt x="617" y="1121"/>
                  <a:pt x="612" y="1119"/>
                </a:cubicBezTo>
                <a:lnTo>
                  <a:pt x="612" y="1119"/>
                </a:lnTo>
                <a:cubicBezTo>
                  <a:pt x="598" y="1112"/>
                  <a:pt x="583" y="1104"/>
                  <a:pt x="569" y="1098"/>
                </a:cubicBezTo>
                <a:lnTo>
                  <a:pt x="569" y="1098"/>
                </a:lnTo>
                <a:cubicBezTo>
                  <a:pt x="469" y="1052"/>
                  <a:pt x="372" y="1026"/>
                  <a:pt x="304" y="1026"/>
                </a:cubicBezTo>
                <a:lnTo>
                  <a:pt x="304" y="1026"/>
                </a:lnTo>
                <a:cubicBezTo>
                  <a:pt x="210" y="1026"/>
                  <a:pt x="133" y="1060"/>
                  <a:pt x="79" y="1126"/>
                </a:cubicBezTo>
                <a:lnTo>
                  <a:pt x="79" y="1126"/>
                </a:lnTo>
                <a:cubicBezTo>
                  <a:pt x="28" y="1189"/>
                  <a:pt x="0" y="1278"/>
                  <a:pt x="0" y="1378"/>
                </a:cubicBezTo>
                <a:lnTo>
                  <a:pt x="0" y="1378"/>
                </a:lnTo>
                <a:cubicBezTo>
                  <a:pt x="0" y="1477"/>
                  <a:pt x="28" y="1567"/>
                  <a:pt x="79" y="1630"/>
                </a:cubicBezTo>
                <a:lnTo>
                  <a:pt x="79" y="1630"/>
                </a:lnTo>
                <a:cubicBezTo>
                  <a:pt x="133" y="1696"/>
                  <a:pt x="210" y="1731"/>
                  <a:pt x="304" y="1731"/>
                </a:cubicBezTo>
                <a:lnTo>
                  <a:pt x="304" y="1731"/>
                </a:lnTo>
                <a:cubicBezTo>
                  <a:pt x="384" y="1731"/>
                  <a:pt x="500" y="1698"/>
                  <a:pt x="613" y="1643"/>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07" name="Google Shape;107;p19"/>
          <p:cNvSpPr/>
          <p:nvPr/>
        </p:nvSpPr>
        <p:spPr>
          <a:xfrm>
            <a:off x="3271733" y="2761280"/>
            <a:ext cx="1292020" cy="2049804"/>
          </a:xfrm>
          <a:custGeom>
            <a:rect b="b" l="l" r="r" t="t"/>
            <a:pathLst>
              <a:path extrusionOk="0" h="4387" w="2763">
                <a:moveTo>
                  <a:pt x="2" y="3578"/>
                </a:moveTo>
                <a:lnTo>
                  <a:pt x="1043" y="3578"/>
                </a:lnTo>
                <a:lnTo>
                  <a:pt x="1043" y="3578"/>
                </a:lnTo>
                <a:cubicBezTo>
                  <a:pt x="1072" y="3589"/>
                  <a:pt x="1096" y="3610"/>
                  <a:pt x="1113" y="3637"/>
                </a:cubicBezTo>
                <a:lnTo>
                  <a:pt x="1113" y="3637"/>
                </a:lnTo>
                <a:cubicBezTo>
                  <a:pt x="1136" y="3674"/>
                  <a:pt x="1140" y="3718"/>
                  <a:pt x="1126" y="3758"/>
                </a:cubicBezTo>
                <a:lnTo>
                  <a:pt x="1126" y="3758"/>
                </a:lnTo>
                <a:cubicBezTo>
                  <a:pt x="1124" y="3763"/>
                  <a:pt x="1122" y="3769"/>
                  <a:pt x="1119" y="3774"/>
                </a:cubicBezTo>
                <a:lnTo>
                  <a:pt x="1119" y="3774"/>
                </a:lnTo>
                <a:cubicBezTo>
                  <a:pt x="1111" y="3788"/>
                  <a:pt x="1105" y="3803"/>
                  <a:pt x="1098" y="3817"/>
                </a:cubicBezTo>
                <a:lnTo>
                  <a:pt x="1098" y="3817"/>
                </a:lnTo>
                <a:cubicBezTo>
                  <a:pt x="1052" y="3918"/>
                  <a:pt x="1025" y="4015"/>
                  <a:pt x="1025" y="4082"/>
                </a:cubicBezTo>
                <a:lnTo>
                  <a:pt x="1025" y="4082"/>
                </a:lnTo>
                <a:cubicBezTo>
                  <a:pt x="1025" y="4176"/>
                  <a:pt x="1060" y="4254"/>
                  <a:pt x="1127" y="4307"/>
                </a:cubicBezTo>
                <a:lnTo>
                  <a:pt x="1127" y="4307"/>
                </a:lnTo>
                <a:cubicBezTo>
                  <a:pt x="1189" y="4359"/>
                  <a:pt x="1278" y="4386"/>
                  <a:pt x="1378" y="4386"/>
                </a:cubicBezTo>
                <a:lnTo>
                  <a:pt x="1378" y="4386"/>
                </a:lnTo>
                <a:cubicBezTo>
                  <a:pt x="1478" y="4386"/>
                  <a:pt x="1567" y="4359"/>
                  <a:pt x="1629" y="4307"/>
                </a:cubicBezTo>
                <a:lnTo>
                  <a:pt x="1629" y="4307"/>
                </a:lnTo>
                <a:cubicBezTo>
                  <a:pt x="1696" y="4254"/>
                  <a:pt x="1731" y="4176"/>
                  <a:pt x="1731" y="4082"/>
                </a:cubicBezTo>
                <a:lnTo>
                  <a:pt x="1731" y="4082"/>
                </a:lnTo>
                <a:cubicBezTo>
                  <a:pt x="1731" y="4003"/>
                  <a:pt x="1698" y="3887"/>
                  <a:pt x="1642" y="3774"/>
                </a:cubicBezTo>
                <a:lnTo>
                  <a:pt x="1642" y="3774"/>
                </a:lnTo>
                <a:cubicBezTo>
                  <a:pt x="1621" y="3729"/>
                  <a:pt x="1623" y="3677"/>
                  <a:pt x="1650" y="3635"/>
                </a:cubicBezTo>
                <a:lnTo>
                  <a:pt x="1650" y="3635"/>
                </a:lnTo>
                <a:cubicBezTo>
                  <a:pt x="1656" y="3624"/>
                  <a:pt x="1663" y="3615"/>
                  <a:pt x="1672" y="3607"/>
                </a:cubicBezTo>
                <a:lnTo>
                  <a:pt x="1672" y="3607"/>
                </a:lnTo>
                <a:cubicBezTo>
                  <a:pt x="1686" y="3594"/>
                  <a:pt x="1701" y="3585"/>
                  <a:pt x="1718" y="3578"/>
                </a:cubicBezTo>
                <a:lnTo>
                  <a:pt x="2762" y="3578"/>
                </a:lnTo>
                <a:lnTo>
                  <a:pt x="2762" y="2587"/>
                </a:lnTo>
                <a:lnTo>
                  <a:pt x="2762" y="2587"/>
                </a:lnTo>
                <a:cubicBezTo>
                  <a:pt x="2761" y="2557"/>
                  <a:pt x="2747" y="2530"/>
                  <a:pt x="2721" y="2513"/>
                </a:cubicBezTo>
                <a:lnTo>
                  <a:pt x="2721" y="2513"/>
                </a:lnTo>
                <a:cubicBezTo>
                  <a:pt x="2695" y="2497"/>
                  <a:pt x="2662" y="2495"/>
                  <a:pt x="2635" y="2509"/>
                </a:cubicBezTo>
                <a:lnTo>
                  <a:pt x="2635" y="2509"/>
                </a:lnTo>
                <a:cubicBezTo>
                  <a:pt x="2523" y="2563"/>
                  <a:pt x="2412" y="2597"/>
                  <a:pt x="2326" y="2602"/>
                </a:cubicBezTo>
                <a:lnTo>
                  <a:pt x="2326" y="2602"/>
                </a:lnTo>
                <a:cubicBezTo>
                  <a:pt x="2318" y="2603"/>
                  <a:pt x="2309" y="2603"/>
                  <a:pt x="2302" y="2603"/>
                </a:cubicBezTo>
                <a:lnTo>
                  <a:pt x="2302" y="2603"/>
                </a:lnTo>
                <a:cubicBezTo>
                  <a:pt x="2191" y="2603"/>
                  <a:pt x="2099" y="2561"/>
                  <a:pt x="2035" y="2482"/>
                </a:cubicBezTo>
                <a:lnTo>
                  <a:pt x="2035" y="2482"/>
                </a:lnTo>
                <a:cubicBezTo>
                  <a:pt x="2034" y="2481"/>
                  <a:pt x="2033" y="2479"/>
                  <a:pt x="2032" y="2478"/>
                </a:cubicBezTo>
                <a:lnTo>
                  <a:pt x="2032" y="2478"/>
                </a:lnTo>
                <a:cubicBezTo>
                  <a:pt x="2031" y="2477"/>
                  <a:pt x="2030" y="2476"/>
                  <a:pt x="2029" y="2475"/>
                </a:cubicBezTo>
                <a:lnTo>
                  <a:pt x="2029" y="2475"/>
                </a:lnTo>
                <a:cubicBezTo>
                  <a:pt x="2027" y="2472"/>
                  <a:pt x="2024" y="2468"/>
                  <a:pt x="2022" y="2466"/>
                </a:cubicBezTo>
                <a:lnTo>
                  <a:pt x="2022" y="2466"/>
                </a:lnTo>
                <a:cubicBezTo>
                  <a:pt x="2019" y="2462"/>
                  <a:pt x="2018" y="2459"/>
                  <a:pt x="2015" y="2455"/>
                </a:cubicBezTo>
                <a:lnTo>
                  <a:pt x="2015" y="2455"/>
                </a:lnTo>
                <a:cubicBezTo>
                  <a:pt x="2014" y="2455"/>
                  <a:pt x="2014" y="2453"/>
                  <a:pt x="2013" y="2453"/>
                </a:cubicBezTo>
                <a:lnTo>
                  <a:pt x="2013" y="2453"/>
                </a:lnTo>
                <a:cubicBezTo>
                  <a:pt x="1972" y="2390"/>
                  <a:pt x="1947" y="2310"/>
                  <a:pt x="1944" y="2217"/>
                </a:cubicBezTo>
                <a:lnTo>
                  <a:pt x="1944" y="2217"/>
                </a:lnTo>
                <a:cubicBezTo>
                  <a:pt x="1944" y="2210"/>
                  <a:pt x="1944" y="2203"/>
                  <a:pt x="1944" y="2196"/>
                </a:cubicBezTo>
                <a:lnTo>
                  <a:pt x="1944" y="2196"/>
                </a:lnTo>
                <a:cubicBezTo>
                  <a:pt x="1944" y="1968"/>
                  <a:pt x="2070" y="1810"/>
                  <a:pt x="2262" y="1791"/>
                </a:cubicBezTo>
                <a:lnTo>
                  <a:pt x="2262" y="1791"/>
                </a:lnTo>
                <a:cubicBezTo>
                  <a:pt x="2275" y="1790"/>
                  <a:pt x="2289" y="1789"/>
                  <a:pt x="2302" y="1789"/>
                </a:cubicBezTo>
                <a:lnTo>
                  <a:pt x="2302" y="1789"/>
                </a:lnTo>
                <a:cubicBezTo>
                  <a:pt x="2390" y="1789"/>
                  <a:pt x="2511" y="1825"/>
                  <a:pt x="2635" y="1889"/>
                </a:cubicBezTo>
                <a:lnTo>
                  <a:pt x="2635" y="1889"/>
                </a:lnTo>
                <a:cubicBezTo>
                  <a:pt x="2662" y="1902"/>
                  <a:pt x="2693" y="1901"/>
                  <a:pt x="2719" y="1885"/>
                </a:cubicBezTo>
                <a:lnTo>
                  <a:pt x="2719" y="1885"/>
                </a:lnTo>
                <a:cubicBezTo>
                  <a:pt x="2746" y="1869"/>
                  <a:pt x="2762" y="1840"/>
                  <a:pt x="2762" y="1809"/>
                </a:cubicBezTo>
                <a:lnTo>
                  <a:pt x="2762" y="818"/>
                </a:lnTo>
                <a:lnTo>
                  <a:pt x="1771" y="818"/>
                </a:lnTo>
                <a:lnTo>
                  <a:pt x="1771" y="818"/>
                </a:lnTo>
                <a:cubicBezTo>
                  <a:pt x="1765" y="818"/>
                  <a:pt x="1758" y="818"/>
                  <a:pt x="1752" y="817"/>
                </a:cubicBezTo>
                <a:lnTo>
                  <a:pt x="1752" y="817"/>
                </a:lnTo>
                <a:cubicBezTo>
                  <a:pt x="1709" y="812"/>
                  <a:pt x="1671" y="787"/>
                  <a:pt x="1649" y="750"/>
                </a:cubicBezTo>
                <a:lnTo>
                  <a:pt x="1649" y="750"/>
                </a:lnTo>
                <a:cubicBezTo>
                  <a:pt x="1626" y="713"/>
                  <a:pt x="1622" y="669"/>
                  <a:pt x="1636" y="629"/>
                </a:cubicBezTo>
                <a:lnTo>
                  <a:pt x="1636" y="629"/>
                </a:lnTo>
                <a:cubicBezTo>
                  <a:pt x="1638" y="624"/>
                  <a:pt x="1640" y="619"/>
                  <a:pt x="1643" y="613"/>
                </a:cubicBezTo>
                <a:lnTo>
                  <a:pt x="1643" y="613"/>
                </a:lnTo>
                <a:cubicBezTo>
                  <a:pt x="1651" y="598"/>
                  <a:pt x="1657" y="584"/>
                  <a:pt x="1664" y="570"/>
                </a:cubicBezTo>
                <a:lnTo>
                  <a:pt x="1664" y="570"/>
                </a:lnTo>
                <a:cubicBezTo>
                  <a:pt x="1710" y="469"/>
                  <a:pt x="1736" y="373"/>
                  <a:pt x="1736" y="304"/>
                </a:cubicBezTo>
                <a:lnTo>
                  <a:pt x="1736" y="304"/>
                </a:lnTo>
                <a:cubicBezTo>
                  <a:pt x="1736" y="211"/>
                  <a:pt x="1702" y="133"/>
                  <a:pt x="1635" y="79"/>
                </a:cubicBezTo>
                <a:lnTo>
                  <a:pt x="1635" y="79"/>
                </a:lnTo>
                <a:cubicBezTo>
                  <a:pt x="1573" y="29"/>
                  <a:pt x="1484" y="0"/>
                  <a:pt x="1384" y="0"/>
                </a:cubicBezTo>
                <a:lnTo>
                  <a:pt x="1384" y="0"/>
                </a:lnTo>
                <a:cubicBezTo>
                  <a:pt x="1284" y="0"/>
                  <a:pt x="1195" y="29"/>
                  <a:pt x="1133" y="79"/>
                </a:cubicBezTo>
                <a:lnTo>
                  <a:pt x="1133" y="79"/>
                </a:lnTo>
                <a:cubicBezTo>
                  <a:pt x="1066" y="133"/>
                  <a:pt x="1031" y="211"/>
                  <a:pt x="1031" y="304"/>
                </a:cubicBezTo>
                <a:lnTo>
                  <a:pt x="1031" y="304"/>
                </a:lnTo>
                <a:cubicBezTo>
                  <a:pt x="1031" y="384"/>
                  <a:pt x="1064" y="500"/>
                  <a:pt x="1120" y="613"/>
                </a:cubicBezTo>
                <a:lnTo>
                  <a:pt x="1120" y="613"/>
                </a:lnTo>
                <a:cubicBezTo>
                  <a:pt x="1141" y="658"/>
                  <a:pt x="1139" y="710"/>
                  <a:pt x="1112" y="752"/>
                </a:cubicBezTo>
                <a:lnTo>
                  <a:pt x="1112" y="752"/>
                </a:lnTo>
                <a:cubicBezTo>
                  <a:pt x="1106" y="762"/>
                  <a:pt x="1099" y="772"/>
                  <a:pt x="1090" y="780"/>
                </a:cubicBezTo>
                <a:lnTo>
                  <a:pt x="1090" y="780"/>
                </a:lnTo>
                <a:cubicBezTo>
                  <a:pt x="1064" y="805"/>
                  <a:pt x="1029" y="818"/>
                  <a:pt x="993" y="818"/>
                </a:cubicBezTo>
                <a:lnTo>
                  <a:pt x="993" y="818"/>
                </a:lnTo>
                <a:lnTo>
                  <a:pt x="2" y="818"/>
                </a:lnTo>
                <a:lnTo>
                  <a:pt x="2" y="3134"/>
                </a:lnTo>
                <a:lnTo>
                  <a:pt x="0" y="3134"/>
                </a:lnTo>
                <a:lnTo>
                  <a:pt x="0" y="3569"/>
                </a:lnTo>
                <a:lnTo>
                  <a:pt x="2" y="3569"/>
                </a:lnTo>
                <a:lnTo>
                  <a:pt x="2" y="3578"/>
                </a:ln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08" name="Google Shape;108;p19"/>
          <p:cNvSpPr/>
          <p:nvPr/>
        </p:nvSpPr>
        <p:spPr>
          <a:xfrm>
            <a:off x="2890513" y="1828051"/>
            <a:ext cx="2054465" cy="1301988"/>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dk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09" name="Google Shape;109;p19"/>
          <p:cNvSpPr/>
          <p:nvPr/>
        </p:nvSpPr>
        <p:spPr>
          <a:xfrm>
            <a:off x="4578182" y="1446933"/>
            <a:ext cx="1289964" cy="2064225"/>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10" name="Google Shape;110;p19"/>
          <p:cNvSpPr/>
          <p:nvPr/>
        </p:nvSpPr>
        <p:spPr>
          <a:xfrm>
            <a:off x="380801" y="3075625"/>
            <a:ext cx="1699798" cy="228674"/>
          </a:xfrm>
          <a:custGeom>
            <a:rect b="b" l="l" r="r" t="t"/>
            <a:pathLst>
              <a:path extrusionOk="0" h="490" w="2954">
                <a:moveTo>
                  <a:pt x="2953" y="489"/>
                </a:moveTo>
                <a:lnTo>
                  <a:pt x="0" y="489"/>
                </a:lnTo>
                <a:lnTo>
                  <a:pt x="0" y="0"/>
                </a:lnTo>
                <a:lnTo>
                  <a:pt x="2953" y="0"/>
                </a:lnTo>
                <a:lnTo>
                  <a:pt x="2953" y="489"/>
                </a:ln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rPr b="1" lang="en">
                <a:solidFill>
                  <a:schemeClr val="lt1"/>
                </a:solidFill>
                <a:latin typeface="Proxima Nova"/>
                <a:ea typeface="Proxima Nova"/>
                <a:cs typeface="Proxima Nova"/>
                <a:sym typeface="Proxima Nova"/>
              </a:rPr>
              <a:t>TIMELINE</a:t>
            </a:r>
            <a:endParaRPr b="1">
              <a:solidFill>
                <a:schemeClr val="lt1"/>
              </a:solidFill>
              <a:latin typeface="Proxima Nova"/>
              <a:ea typeface="Proxima Nova"/>
              <a:cs typeface="Proxima Nova"/>
              <a:sym typeface="Proxima Nova"/>
            </a:endParaRPr>
          </a:p>
        </p:txBody>
      </p:sp>
      <p:sp>
        <p:nvSpPr>
          <p:cNvPr id="111" name="Google Shape;111;p19"/>
          <p:cNvSpPr/>
          <p:nvPr/>
        </p:nvSpPr>
        <p:spPr>
          <a:xfrm>
            <a:off x="5810447" y="1974321"/>
            <a:ext cx="1062555" cy="34542"/>
          </a:xfrm>
          <a:custGeom>
            <a:rect b="b" l="l" r="r" t="t"/>
            <a:pathLst>
              <a:path extrusionOk="0" h="92111" w="2833479">
                <a:moveTo>
                  <a:pt x="2715405" y="0"/>
                </a:moveTo>
                <a:lnTo>
                  <a:pt x="2790431" y="0"/>
                </a:lnTo>
                <a:cubicBezTo>
                  <a:pt x="2813799" y="0"/>
                  <a:pt x="2833479" y="20469"/>
                  <a:pt x="2833479" y="46056"/>
                </a:cubicBezTo>
                <a:cubicBezTo>
                  <a:pt x="2833479" y="71642"/>
                  <a:pt x="2813799" y="92111"/>
                  <a:pt x="2790431" y="92111"/>
                </a:cubicBezTo>
                <a:lnTo>
                  <a:pt x="2715405" y="92111"/>
                </a:lnTo>
                <a:cubicBezTo>
                  <a:pt x="2689577" y="92111"/>
                  <a:pt x="2669899" y="71642"/>
                  <a:pt x="2669899" y="46056"/>
                </a:cubicBezTo>
                <a:cubicBezTo>
                  <a:pt x="2669899" y="20469"/>
                  <a:pt x="2689577" y="0"/>
                  <a:pt x="2715405" y="0"/>
                </a:cubicBezTo>
                <a:close/>
                <a:moveTo>
                  <a:pt x="2409993" y="0"/>
                </a:moveTo>
                <a:lnTo>
                  <a:pt x="2563339" y="0"/>
                </a:lnTo>
                <a:cubicBezTo>
                  <a:pt x="2588273" y="0"/>
                  <a:pt x="2608221" y="20469"/>
                  <a:pt x="2608221" y="46056"/>
                </a:cubicBezTo>
                <a:cubicBezTo>
                  <a:pt x="2608221" y="71642"/>
                  <a:pt x="2588273" y="92111"/>
                  <a:pt x="2563339" y="92111"/>
                </a:cubicBezTo>
                <a:lnTo>
                  <a:pt x="2409993" y="92111"/>
                </a:lnTo>
                <a:cubicBezTo>
                  <a:pt x="2386305" y="92111"/>
                  <a:pt x="2366357" y="71642"/>
                  <a:pt x="2366357" y="46056"/>
                </a:cubicBezTo>
                <a:cubicBezTo>
                  <a:pt x="2366357" y="20469"/>
                  <a:pt x="2386305" y="0"/>
                  <a:pt x="2409993" y="0"/>
                </a:cubicBezTo>
                <a:close/>
                <a:moveTo>
                  <a:pt x="2105793" y="0"/>
                </a:moveTo>
                <a:lnTo>
                  <a:pt x="2257893" y="0"/>
                </a:lnTo>
                <a:cubicBezTo>
                  <a:pt x="2282827" y="0"/>
                  <a:pt x="2302775" y="20469"/>
                  <a:pt x="2302775" y="46056"/>
                </a:cubicBezTo>
                <a:cubicBezTo>
                  <a:pt x="2302775" y="71642"/>
                  <a:pt x="2282827" y="92111"/>
                  <a:pt x="2257893" y="92111"/>
                </a:cubicBezTo>
                <a:lnTo>
                  <a:pt x="2105793" y="92111"/>
                </a:lnTo>
                <a:cubicBezTo>
                  <a:pt x="2080859" y="92111"/>
                  <a:pt x="2060911" y="71642"/>
                  <a:pt x="2060911" y="46056"/>
                </a:cubicBezTo>
                <a:cubicBezTo>
                  <a:pt x="2060911" y="20469"/>
                  <a:pt x="2080859" y="0"/>
                  <a:pt x="2105793" y="0"/>
                </a:cubicBezTo>
                <a:close/>
                <a:moveTo>
                  <a:pt x="1800349" y="0"/>
                </a:moveTo>
                <a:lnTo>
                  <a:pt x="1952447" y="0"/>
                </a:lnTo>
                <a:cubicBezTo>
                  <a:pt x="1977381" y="0"/>
                  <a:pt x="1997329" y="20469"/>
                  <a:pt x="1997329" y="46056"/>
                </a:cubicBezTo>
                <a:cubicBezTo>
                  <a:pt x="1997329" y="71642"/>
                  <a:pt x="1977381" y="92111"/>
                  <a:pt x="1952447" y="92111"/>
                </a:cubicBezTo>
                <a:lnTo>
                  <a:pt x="1800349" y="92111"/>
                </a:lnTo>
                <a:cubicBezTo>
                  <a:pt x="1775413" y="92111"/>
                  <a:pt x="1755467" y="71642"/>
                  <a:pt x="1755467" y="46056"/>
                </a:cubicBezTo>
                <a:cubicBezTo>
                  <a:pt x="1755467" y="20469"/>
                  <a:pt x="1775413" y="0"/>
                  <a:pt x="1800349" y="0"/>
                </a:cubicBezTo>
                <a:close/>
                <a:moveTo>
                  <a:pt x="1494903" y="0"/>
                </a:moveTo>
                <a:lnTo>
                  <a:pt x="1648249" y="0"/>
                </a:lnTo>
                <a:cubicBezTo>
                  <a:pt x="1671937" y="0"/>
                  <a:pt x="1691883" y="20469"/>
                  <a:pt x="1691883" y="46056"/>
                </a:cubicBezTo>
                <a:cubicBezTo>
                  <a:pt x="1691883" y="71642"/>
                  <a:pt x="1671937" y="92111"/>
                  <a:pt x="1648249" y="92111"/>
                </a:cubicBezTo>
                <a:lnTo>
                  <a:pt x="1494903" y="92111"/>
                </a:lnTo>
                <a:cubicBezTo>
                  <a:pt x="1471215" y="92111"/>
                  <a:pt x="1450021" y="71642"/>
                  <a:pt x="1450021" y="46056"/>
                </a:cubicBezTo>
                <a:cubicBezTo>
                  <a:pt x="1450021" y="20469"/>
                  <a:pt x="1471215" y="0"/>
                  <a:pt x="1494903" y="0"/>
                </a:cubicBezTo>
                <a:close/>
                <a:moveTo>
                  <a:pt x="1190704" y="0"/>
                </a:moveTo>
                <a:lnTo>
                  <a:pt x="1342803" y="0"/>
                </a:lnTo>
                <a:cubicBezTo>
                  <a:pt x="1367737" y="0"/>
                  <a:pt x="1387685" y="20469"/>
                  <a:pt x="1387685" y="46056"/>
                </a:cubicBezTo>
                <a:cubicBezTo>
                  <a:pt x="1387685" y="71642"/>
                  <a:pt x="1367737" y="92111"/>
                  <a:pt x="1342803" y="92111"/>
                </a:cubicBezTo>
                <a:lnTo>
                  <a:pt x="1190704" y="92111"/>
                </a:lnTo>
                <a:cubicBezTo>
                  <a:pt x="1165769" y="92111"/>
                  <a:pt x="1145822" y="71642"/>
                  <a:pt x="1145822" y="46056"/>
                </a:cubicBezTo>
                <a:cubicBezTo>
                  <a:pt x="1145822" y="20469"/>
                  <a:pt x="1165769" y="0"/>
                  <a:pt x="1190704" y="0"/>
                </a:cubicBezTo>
                <a:close/>
                <a:moveTo>
                  <a:pt x="885258" y="0"/>
                </a:moveTo>
                <a:lnTo>
                  <a:pt x="1037358" y="0"/>
                </a:lnTo>
                <a:cubicBezTo>
                  <a:pt x="1062292" y="0"/>
                  <a:pt x="1082239" y="20469"/>
                  <a:pt x="1082239" y="46056"/>
                </a:cubicBezTo>
                <a:cubicBezTo>
                  <a:pt x="1082239" y="71642"/>
                  <a:pt x="1062292" y="92111"/>
                  <a:pt x="1037358" y="92111"/>
                </a:cubicBezTo>
                <a:lnTo>
                  <a:pt x="885258" y="92111"/>
                </a:lnTo>
                <a:cubicBezTo>
                  <a:pt x="860324" y="92111"/>
                  <a:pt x="840376" y="71642"/>
                  <a:pt x="840376" y="46056"/>
                </a:cubicBezTo>
                <a:cubicBezTo>
                  <a:pt x="840376" y="20469"/>
                  <a:pt x="860324" y="0"/>
                  <a:pt x="885258" y="0"/>
                </a:cubicBezTo>
                <a:close/>
                <a:moveTo>
                  <a:pt x="579813" y="0"/>
                </a:moveTo>
                <a:lnTo>
                  <a:pt x="731912" y="0"/>
                </a:lnTo>
                <a:cubicBezTo>
                  <a:pt x="756846" y="0"/>
                  <a:pt x="776794" y="20469"/>
                  <a:pt x="776794" y="46056"/>
                </a:cubicBezTo>
                <a:cubicBezTo>
                  <a:pt x="776794" y="71642"/>
                  <a:pt x="756846" y="92111"/>
                  <a:pt x="731912" y="92111"/>
                </a:cubicBezTo>
                <a:lnTo>
                  <a:pt x="579813" y="92111"/>
                </a:lnTo>
                <a:cubicBezTo>
                  <a:pt x="554878" y="92111"/>
                  <a:pt x="534931" y="71642"/>
                  <a:pt x="534931" y="46056"/>
                </a:cubicBezTo>
                <a:cubicBezTo>
                  <a:pt x="534931" y="20469"/>
                  <a:pt x="554878" y="0"/>
                  <a:pt x="579813" y="0"/>
                </a:cubicBezTo>
                <a:close/>
                <a:moveTo>
                  <a:pt x="274367" y="0"/>
                </a:moveTo>
                <a:lnTo>
                  <a:pt x="427713" y="0"/>
                </a:lnTo>
                <a:cubicBezTo>
                  <a:pt x="451401" y="0"/>
                  <a:pt x="471348" y="20469"/>
                  <a:pt x="471348" y="46056"/>
                </a:cubicBezTo>
                <a:cubicBezTo>
                  <a:pt x="471348" y="71642"/>
                  <a:pt x="451401" y="92111"/>
                  <a:pt x="427713" y="92111"/>
                </a:cubicBezTo>
                <a:lnTo>
                  <a:pt x="274367" y="92111"/>
                </a:lnTo>
                <a:cubicBezTo>
                  <a:pt x="250679" y="92111"/>
                  <a:pt x="230732" y="71642"/>
                  <a:pt x="230732" y="46056"/>
                </a:cubicBezTo>
                <a:cubicBezTo>
                  <a:pt x="230732" y="20469"/>
                  <a:pt x="250679" y="0"/>
                  <a:pt x="274367" y="0"/>
                </a:cubicBezTo>
                <a:close/>
                <a:moveTo>
                  <a:pt x="44610" y="0"/>
                </a:moveTo>
                <a:lnTo>
                  <a:pt x="120199" y="0"/>
                </a:lnTo>
                <a:cubicBezTo>
                  <a:pt x="144982" y="0"/>
                  <a:pt x="163570" y="20469"/>
                  <a:pt x="163570" y="46056"/>
                </a:cubicBezTo>
                <a:cubicBezTo>
                  <a:pt x="163570" y="71642"/>
                  <a:pt x="144982" y="92111"/>
                  <a:pt x="120199" y="92111"/>
                </a:cubicBezTo>
                <a:lnTo>
                  <a:pt x="44610" y="92111"/>
                </a:lnTo>
                <a:cubicBezTo>
                  <a:pt x="19827" y="92111"/>
                  <a:pt x="0" y="71642"/>
                  <a:pt x="0" y="46056"/>
                </a:cubicBezTo>
                <a:cubicBezTo>
                  <a:pt x="0" y="20469"/>
                  <a:pt x="19827" y="0"/>
                  <a:pt x="4461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12" name="Google Shape;112;p19"/>
          <p:cNvSpPr/>
          <p:nvPr/>
        </p:nvSpPr>
        <p:spPr>
          <a:xfrm>
            <a:off x="2257897" y="1982562"/>
            <a:ext cx="1062554" cy="34542"/>
          </a:xfrm>
          <a:custGeom>
            <a:rect b="b" l="l" r="r" t="t"/>
            <a:pathLst>
              <a:path extrusionOk="0" h="92111" w="2833478">
                <a:moveTo>
                  <a:pt x="2712946" y="0"/>
                </a:moveTo>
                <a:lnTo>
                  <a:pt x="2787971" y="0"/>
                </a:lnTo>
                <a:cubicBezTo>
                  <a:pt x="2813799" y="0"/>
                  <a:pt x="2833478" y="21749"/>
                  <a:pt x="2833478" y="46056"/>
                </a:cubicBezTo>
                <a:cubicBezTo>
                  <a:pt x="2833478" y="71642"/>
                  <a:pt x="2813799" y="92111"/>
                  <a:pt x="2787971" y="92111"/>
                </a:cubicBezTo>
                <a:lnTo>
                  <a:pt x="2712946" y="92111"/>
                </a:lnTo>
                <a:cubicBezTo>
                  <a:pt x="2689578" y="92111"/>
                  <a:pt x="2669899" y="71642"/>
                  <a:pt x="2669899" y="46056"/>
                </a:cubicBezTo>
                <a:cubicBezTo>
                  <a:pt x="2669899" y="21749"/>
                  <a:pt x="2689578" y="0"/>
                  <a:pt x="2712946" y="0"/>
                </a:cubicBezTo>
                <a:close/>
                <a:moveTo>
                  <a:pt x="2411239" y="0"/>
                </a:moveTo>
                <a:lnTo>
                  <a:pt x="2563338" y="0"/>
                </a:lnTo>
                <a:cubicBezTo>
                  <a:pt x="2587026" y="0"/>
                  <a:pt x="2608220" y="21749"/>
                  <a:pt x="2608220" y="46056"/>
                </a:cubicBezTo>
                <a:cubicBezTo>
                  <a:pt x="2608220" y="71642"/>
                  <a:pt x="2587026" y="92111"/>
                  <a:pt x="2563338" y="92111"/>
                </a:cubicBezTo>
                <a:lnTo>
                  <a:pt x="2411239" y="92111"/>
                </a:lnTo>
                <a:cubicBezTo>
                  <a:pt x="2386305" y="92111"/>
                  <a:pt x="2366357" y="71642"/>
                  <a:pt x="2366357" y="46056"/>
                </a:cubicBezTo>
                <a:cubicBezTo>
                  <a:pt x="2366357" y="21749"/>
                  <a:pt x="2386305" y="0"/>
                  <a:pt x="2411239" y="0"/>
                </a:cubicBezTo>
                <a:close/>
                <a:moveTo>
                  <a:pt x="2105793" y="0"/>
                </a:moveTo>
                <a:lnTo>
                  <a:pt x="2257893" y="0"/>
                </a:lnTo>
                <a:cubicBezTo>
                  <a:pt x="2282827" y="0"/>
                  <a:pt x="2302775" y="21749"/>
                  <a:pt x="2302775" y="46056"/>
                </a:cubicBezTo>
                <a:cubicBezTo>
                  <a:pt x="2302775" y="71642"/>
                  <a:pt x="2282827" y="92111"/>
                  <a:pt x="2257893" y="92111"/>
                </a:cubicBezTo>
                <a:lnTo>
                  <a:pt x="2105793" y="92111"/>
                </a:lnTo>
                <a:cubicBezTo>
                  <a:pt x="2080859" y="92111"/>
                  <a:pt x="2062158" y="71642"/>
                  <a:pt x="2062158" y="46056"/>
                </a:cubicBezTo>
                <a:cubicBezTo>
                  <a:pt x="2062158" y="21749"/>
                  <a:pt x="2080859" y="0"/>
                  <a:pt x="2105793" y="0"/>
                </a:cubicBezTo>
                <a:close/>
                <a:moveTo>
                  <a:pt x="1800348" y="0"/>
                </a:moveTo>
                <a:lnTo>
                  <a:pt x="1953694" y="0"/>
                </a:lnTo>
                <a:cubicBezTo>
                  <a:pt x="1977382" y="0"/>
                  <a:pt x="1997329" y="21749"/>
                  <a:pt x="1997329" y="46056"/>
                </a:cubicBezTo>
                <a:cubicBezTo>
                  <a:pt x="1997329" y="71642"/>
                  <a:pt x="1977382" y="92111"/>
                  <a:pt x="1953694" y="92111"/>
                </a:cubicBezTo>
                <a:lnTo>
                  <a:pt x="1800348" y="92111"/>
                </a:lnTo>
                <a:cubicBezTo>
                  <a:pt x="1775414" y="92111"/>
                  <a:pt x="1755466" y="71642"/>
                  <a:pt x="1755466" y="46056"/>
                </a:cubicBezTo>
                <a:cubicBezTo>
                  <a:pt x="1755466" y="21749"/>
                  <a:pt x="1775414" y="0"/>
                  <a:pt x="1800348" y="0"/>
                </a:cubicBezTo>
                <a:close/>
                <a:moveTo>
                  <a:pt x="1494902" y="0"/>
                </a:moveTo>
                <a:lnTo>
                  <a:pt x="1648248" y="0"/>
                </a:lnTo>
                <a:cubicBezTo>
                  <a:pt x="1673183" y="0"/>
                  <a:pt x="1693130" y="21749"/>
                  <a:pt x="1693130" y="46056"/>
                </a:cubicBezTo>
                <a:cubicBezTo>
                  <a:pt x="1693130" y="71642"/>
                  <a:pt x="1673183" y="92111"/>
                  <a:pt x="1648248" y="92111"/>
                </a:cubicBezTo>
                <a:lnTo>
                  <a:pt x="1494902" y="92111"/>
                </a:lnTo>
                <a:cubicBezTo>
                  <a:pt x="1471215" y="92111"/>
                  <a:pt x="1451267" y="71642"/>
                  <a:pt x="1451267" y="46056"/>
                </a:cubicBezTo>
                <a:cubicBezTo>
                  <a:pt x="1451267" y="21749"/>
                  <a:pt x="1471215" y="0"/>
                  <a:pt x="1494902" y="0"/>
                </a:cubicBezTo>
                <a:close/>
                <a:moveTo>
                  <a:pt x="1190703" y="0"/>
                </a:moveTo>
                <a:lnTo>
                  <a:pt x="1342803" y="0"/>
                </a:lnTo>
                <a:cubicBezTo>
                  <a:pt x="1367737" y="0"/>
                  <a:pt x="1387685" y="21749"/>
                  <a:pt x="1387685" y="46056"/>
                </a:cubicBezTo>
                <a:cubicBezTo>
                  <a:pt x="1387685" y="71642"/>
                  <a:pt x="1367737" y="92111"/>
                  <a:pt x="1342803" y="92111"/>
                </a:cubicBezTo>
                <a:lnTo>
                  <a:pt x="1190703" y="92111"/>
                </a:lnTo>
                <a:cubicBezTo>
                  <a:pt x="1165769" y="92111"/>
                  <a:pt x="1145822" y="71642"/>
                  <a:pt x="1145822" y="46056"/>
                </a:cubicBezTo>
                <a:cubicBezTo>
                  <a:pt x="1145822" y="21749"/>
                  <a:pt x="1165769" y="0"/>
                  <a:pt x="1190703" y="0"/>
                </a:cubicBezTo>
                <a:close/>
                <a:moveTo>
                  <a:pt x="885258" y="0"/>
                </a:moveTo>
                <a:lnTo>
                  <a:pt x="1037357" y="0"/>
                </a:lnTo>
                <a:cubicBezTo>
                  <a:pt x="1062292" y="0"/>
                  <a:pt x="1082239" y="21749"/>
                  <a:pt x="1082239" y="46056"/>
                </a:cubicBezTo>
                <a:cubicBezTo>
                  <a:pt x="1082239" y="71642"/>
                  <a:pt x="1062292" y="92111"/>
                  <a:pt x="1037357" y="92111"/>
                </a:cubicBezTo>
                <a:lnTo>
                  <a:pt x="885258" y="92111"/>
                </a:lnTo>
                <a:cubicBezTo>
                  <a:pt x="860324" y="92111"/>
                  <a:pt x="840376" y="71642"/>
                  <a:pt x="840376" y="46056"/>
                </a:cubicBezTo>
                <a:cubicBezTo>
                  <a:pt x="840376" y="21749"/>
                  <a:pt x="860324" y="0"/>
                  <a:pt x="885258" y="0"/>
                </a:cubicBezTo>
                <a:close/>
                <a:moveTo>
                  <a:pt x="579812" y="0"/>
                </a:moveTo>
                <a:lnTo>
                  <a:pt x="733158" y="0"/>
                </a:lnTo>
                <a:cubicBezTo>
                  <a:pt x="756846" y="0"/>
                  <a:pt x="776794" y="21749"/>
                  <a:pt x="776794" y="46056"/>
                </a:cubicBezTo>
                <a:cubicBezTo>
                  <a:pt x="776794" y="71642"/>
                  <a:pt x="756846" y="92111"/>
                  <a:pt x="733158" y="92111"/>
                </a:cubicBezTo>
                <a:lnTo>
                  <a:pt x="579812" y="92111"/>
                </a:lnTo>
                <a:cubicBezTo>
                  <a:pt x="556125" y="92111"/>
                  <a:pt x="536177" y="71642"/>
                  <a:pt x="536177" y="46056"/>
                </a:cubicBezTo>
                <a:cubicBezTo>
                  <a:pt x="536177" y="21749"/>
                  <a:pt x="556125" y="0"/>
                  <a:pt x="579812" y="0"/>
                </a:cubicBezTo>
                <a:close/>
                <a:moveTo>
                  <a:pt x="275614" y="0"/>
                </a:moveTo>
                <a:lnTo>
                  <a:pt x="427713" y="0"/>
                </a:lnTo>
                <a:cubicBezTo>
                  <a:pt x="452647" y="0"/>
                  <a:pt x="471348" y="21749"/>
                  <a:pt x="471348" y="46056"/>
                </a:cubicBezTo>
                <a:cubicBezTo>
                  <a:pt x="471348" y="71642"/>
                  <a:pt x="452647" y="92111"/>
                  <a:pt x="427713" y="92111"/>
                </a:cubicBezTo>
                <a:lnTo>
                  <a:pt x="275614" y="92111"/>
                </a:lnTo>
                <a:cubicBezTo>
                  <a:pt x="249432" y="92111"/>
                  <a:pt x="230732" y="71642"/>
                  <a:pt x="230732" y="46056"/>
                </a:cubicBezTo>
                <a:cubicBezTo>
                  <a:pt x="230732" y="21749"/>
                  <a:pt x="249432" y="0"/>
                  <a:pt x="275614" y="0"/>
                </a:cubicBezTo>
                <a:close/>
                <a:moveTo>
                  <a:pt x="44277" y="0"/>
                </a:moveTo>
                <a:lnTo>
                  <a:pt x="119302" y="0"/>
                </a:lnTo>
                <a:cubicBezTo>
                  <a:pt x="143900" y="0"/>
                  <a:pt x="163579" y="21749"/>
                  <a:pt x="163579" y="46056"/>
                </a:cubicBezTo>
                <a:cubicBezTo>
                  <a:pt x="163579" y="71642"/>
                  <a:pt x="143900" y="92111"/>
                  <a:pt x="119302" y="92111"/>
                </a:cubicBezTo>
                <a:lnTo>
                  <a:pt x="44277" y="92111"/>
                </a:lnTo>
                <a:cubicBezTo>
                  <a:pt x="19678" y="92111"/>
                  <a:pt x="0" y="71642"/>
                  <a:pt x="0" y="46056"/>
                </a:cubicBezTo>
                <a:cubicBezTo>
                  <a:pt x="0" y="21749"/>
                  <a:pt x="19678" y="0"/>
                  <a:pt x="442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13" name="Google Shape;113;p19"/>
          <p:cNvSpPr/>
          <p:nvPr/>
        </p:nvSpPr>
        <p:spPr>
          <a:xfrm>
            <a:off x="5810447" y="3313390"/>
            <a:ext cx="1060494" cy="34542"/>
          </a:xfrm>
          <a:custGeom>
            <a:rect b="b" l="l" r="r" t="t"/>
            <a:pathLst>
              <a:path extrusionOk="0" h="92111" w="2827983">
                <a:moveTo>
                  <a:pt x="2708681" y="0"/>
                </a:moveTo>
                <a:lnTo>
                  <a:pt x="2783707" y="0"/>
                </a:lnTo>
                <a:cubicBezTo>
                  <a:pt x="2808305" y="0"/>
                  <a:pt x="2827983" y="20469"/>
                  <a:pt x="2827983" y="46055"/>
                </a:cubicBezTo>
                <a:cubicBezTo>
                  <a:pt x="2827983" y="71642"/>
                  <a:pt x="2808305" y="92111"/>
                  <a:pt x="2783707" y="92111"/>
                </a:cubicBezTo>
                <a:lnTo>
                  <a:pt x="2708681" y="92111"/>
                </a:lnTo>
                <a:cubicBezTo>
                  <a:pt x="2685313" y="92111"/>
                  <a:pt x="2664405" y="71642"/>
                  <a:pt x="2664405" y="46055"/>
                </a:cubicBezTo>
                <a:cubicBezTo>
                  <a:pt x="2664405" y="20469"/>
                  <a:pt x="2685313" y="0"/>
                  <a:pt x="2708681" y="0"/>
                </a:cubicBezTo>
                <a:close/>
                <a:moveTo>
                  <a:pt x="2407343" y="0"/>
                </a:moveTo>
                <a:lnTo>
                  <a:pt x="2559171" y="0"/>
                </a:lnTo>
                <a:cubicBezTo>
                  <a:pt x="2582815" y="0"/>
                  <a:pt x="2602727" y="20469"/>
                  <a:pt x="2602727" y="46055"/>
                </a:cubicBezTo>
                <a:cubicBezTo>
                  <a:pt x="2602727" y="71642"/>
                  <a:pt x="2582815" y="92111"/>
                  <a:pt x="2559171" y="92111"/>
                </a:cubicBezTo>
                <a:lnTo>
                  <a:pt x="2407343" y="92111"/>
                </a:lnTo>
                <a:cubicBezTo>
                  <a:pt x="2381209" y="92111"/>
                  <a:pt x="2362541" y="71642"/>
                  <a:pt x="2362541" y="46055"/>
                </a:cubicBezTo>
                <a:cubicBezTo>
                  <a:pt x="2362541" y="20469"/>
                  <a:pt x="2381209" y="0"/>
                  <a:pt x="2407343" y="0"/>
                </a:cubicBezTo>
                <a:close/>
                <a:moveTo>
                  <a:pt x="2101197" y="0"/>
                </a:moveTo>
                <a:lnTo>
                  <a:pt x="2254271" y="0"/>
                </a:lnTo>
                <a:cubicBezTo>
                  <a:pt x="2279161" y="0"/>
                  <a:pt x="2299071" y="20469"/>
                  <a:pt x="2299071" y="46055"/>
                </a:cubicBezTo>
                <a:cubicBezTo>
                  <a:pt x="2299071" y="71642"/>
                  <a:pt x="2279161" y="92111"/>
                  <a:pt x="2254271" y="92111"/>
                </a:cubicBezTo>
                <a:lnTo>
                  <a:pt x="2101197" y="92111"/>
                </a:lnTo>
                <a:cubicBezTo>
                  <a:pt x="2077553" y="92111"/>
                  <a:pt x="2057641" y="71642"/>
                  <a:pt x="2057641" y="46055"/>
                </a:cubicBezTo>
                <a:cubicBezTo>
                  <a:pt x="2057641" y="20469"/>
                  <a:pt x="2077553" y="0"/>
                  <a:pt x="2101197" y="0"/>
                </a:cubicBezTo>
                <a:close/>
                <a:moveTo>
                  <a:pt x="1797543" y="0"/>
                </a:moveTo>
                <a:lnTo>
                  <a:pt x="1949371" y="0"/>
                </a:lnTo>
                <a:cubicBezTo>
                  <a:pt x="1974259" y="0"/>
                  <a:pt x="1994171" y="20469"/>
                  <a:pt x="1994171" y="46055"/>
                </a:cubicBezTo>
                <a:cubicBezTo>
                  <a:pt x="1994171" y="71642"/>
                  <a:pt x="1974259" y="92111"/>
                  <a:pt x="1949371" y="92111"/>
                </a:cubicBezTo>
                <a:lnTo>
                  <a:pt x="1797543" y="92111"/>
                </a:lnTo>
                <a:cubicBezTo>
                  <a:pt x="1772653" y="92111"/>
                  <a:pt x="1752741" y="71642"/>
                  <a:pt x="1752741" y="46055"/>
                </a:cubicBezTo>
                <a:cubicBezTo>
                  <a:pt x="1752741" y="20469"/>
                  <a:pt x="1772653" y="0"/>
                  <a:pt x="1797543" y="0"/>
                </a:cubicBezTo>
                <a:close/>
                <a:moveTo>
                  <a:pt x="1492643" y="0"/>
                </a:moveTo>
                <a:lnTo>
                  <a:pt x="1644469" y="0"/>
                </a:lnTo>
                <a:cubicBezTo>
                  <a:pt x="1669359" y="0"/>
                  <a:pt x="1689271" y="20469"/>
                  <a:pt x="1689271" y="46055"/>
                </a:cubicBezTo>
                <a:cubicBezTo>
                  <a:pt x="1689271" y="71642"/>
                  <a:pt x="1669359" y="92111"/>
                  <a:pt x="1644469" y="92111"/>
                </a:cubicBezTo>
                <a:lnTo>
                  <a:pt x="1492643" y="92111"/>
                </a:lnTo>
                <a:cubicBezTo>
                  <a:pt x="1467753" y="92111"/>
                  <a:pt x="1449085" y="71642"/>
                  <a:pt x="1449085" y="46055"/>
                </a:cubicBezTo>
                <a:cubicBezTo>
                  <a:pt x="1449085" y="20469"/>
                  <a:pt x="1467753" y="0"/>
                  <a:pt x="1492643" y="0"/>
                </a:cubicBezTo>
                <a:close/>
                <a:moveTo>
                  <a:pt x="1187742" y="0"/>
                </a:moveTo>
                <a:lnTo>
                  <a:pt x="1340815" y="0"/>
                </a:lnTo>
                <a:cubicBezTo>
                  <a:pt x="1364459" y="0"/>
                  <a:pt x="1384371" y="20469"/>
                  <a:pt x="1384371" y="46055"/>
                </a:cubicBezTo>
                <a:cubicBezTo>
                  <a:pt x="1384371" y="71642"/>
                  <a:pt x="1364459" y="92111"/>
                  <a:pt x="1340815" y="92111"/>
                </a:cubicBezTo>
                <a:lnTo>
                  <a:pt x="1187742" y="92111"/>
                </a:lnTo>
                <a:cubicBezTo>
                  <a:pt x="1164097" y="92111"/>
                  <a:pt x="1144185" y="71642"/>
                  <a:pt x="1144185" y="46055"/>
                </a:cubicBezTo>
                <a:cubicBezTo>
                  <a:pt x="1144185" y="20469"/>
                  <a:pt x="1164097" y="0"/>
                  <a:pt x="1187742" y="0"/>
                </a:cubicBezTo>
                <a:close/>
                <a:moveTo>
                  <a:pt x="884086" y="0"/>
                </a:moveTo>
                <a:lnTo>
                  <a:pt x="1035914" y="0"/>
                </a:lnTo>
                <a:cubicBezTo>
                  <a:pt x="1060804" y="0"/>
                  <a:pt x="1080716" y="20469"/>
                  <a:pt x="1080716" y="46055"/>
                </a:cubicBezTo>
                <a:cubicBezTo>
                  <a:pt x="1080716" y="71642"/>
                  <a:pt x="1060804" y="92111"/>
                  <a:pt x="1035914" y="92111"/>
                </a:cubicBezTo>
                <a:lnTo>
                  <a:pt x="884086" y="92111"/>
                </a:lnTo>
                <a:cubicBezTo>
                  <a:pt x="859197" y="92111"/>
                  <a:pt x="839285" y="71642"/>
                  <a:pt x="839285" y="46055"/>
                </a:cubicBezTo>
                <a:cubicBezTo>
                  <a:pt x="839285" y="20469"/>
                  <a:pt x="859197" y="0"/>
                  <a:pt x="884086" y="0"/>
                </a:cubicBezTo>
                <a:close/>
                <a:moveTo>
                  <a:pt x="579186" y="0"/>
                </a:moveTo>
                <a:lnTo>
                  <a:pt x="731014" y="0"/>
                </a:lnTo>
                <a:cubicBezTo>
                  <a:pt x="755904" y="0"/>
                  <a:pt x="775816" y="20469"/>
                  <a:pt x="775816" y="46055"/>
                </a:cubicBezTo>
                <a:cubicBezTo>
                  <a:pt x="775816" y="71642"/>
                  <a:pt x="755904" y="92111"/>
                  <a:pt x="731014" y="92111"/>
                </a:cubicBezTo>
                <a:lnTo>
                  <a:pt x="579186" y="92111"/>
                </a:lnTo>
                <a:cubicBezTo>
                  <a:pt x="554296" y="92111"/>
                  <a:pt x="534385" y="71642"/>
                  <a:pt x="534385" y="46055"/>
                </a:cubicBezTo>
                <a:cubicBezTo>
                  <a:pt x="534385" y="20469"/>
                  <a:pt x="554296" y="0"/>
                  <a:pt x="579186" y="0"/>
                </a:cubicBezTo>
                <a:close/>
                <a:moveTo>
                  <a:pt x="274286" y="0"/>
                </a:moveTo>
                <a:lnTo>
                  <a:pt x="426114" y="0"/>
                </a:lnTo>
                <a:cubicBezTo>
                  <a:pt x="451004" y="0"/>
                  <a:pt x="472160" y="20469"/>
                  <a:pt x="472160" y="46055"/>
                </a:cubicBezTo>
                <a:cubicBezTo>
                  <a:pt x="472160" y="71642"/>
                  <a:pt x="451004" y="92111"/>
                  <a:pt x="426114" y="92111"/>
                </a:cubicBezTo>
                <a:lnTo>
                  <a:pt x="274286" y="92111"/>
                </a:lnTo>
                <a:cubicBezTo>
                  <a:pt x="250641" y="92111"/>
                  <a:pt x="230729" y="71642"/>
                  <a:pt x="230729" y="46055"/>
                </a:cubicBezTo>
                <a:cubicBezTo>
                  <a:pt x="230729" y="20469"/>
                  <a:pt x="250641" y="0"/>
                  <a:pt x="274286" y="0"/>
                </a:cubicBezTo>
                <a:close/>
                <a:moveTo>
                  <a:pt x="43371" y="0"/>
                </a:moveTo>
                <a:lnTo>
                  <a:pt x="120199" y="0"/>
                </a:lnTo>
                <a:cubicBezTo>
                  <a:pt x="143743" y="0"/>
                  <a:pt x="163570" y="20469"/>
                  <a:pt x="163570" y="46055"/>
                </a:cubicBezTo>
                <a:cubicBezTo>
                  <a:pt x="163570" y="71642"/>
                  <a:pt x="143743" y="92111"/>
                  <a:pt x="120199" y="92111"/>
                </a:cubicBezTo>
                <a:lnTo>
                  <a:pt x="43371" y="92111"/>
                </a:lnTo>
                <a:cubicBezTo>
                  <a:pt x="19827" y="92111"/>
                  <a:pt x="0" y="71642"/>
                  <a:pt x="0" y="46055"/>
                </a:cubicBezTo>
                <a:cubicBezTo>
                  <a:pt x="0" y="20469"/>
                  <a:pt x="19827" y="0"/>
                  <a:pt x="4337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14" name="Google Shape;114;p19"/>
          <p:cNvSpPr/>
          <p:nvPr/>
        </p:nvSpPr>
        <p:spPr>
          <a:xfrm>
            <a:off x="2257897" y="3313390"/>
            <a:ext cx="1062554" cy="34542"/>
          </a:xfrm>
          <a:custGeom>
            <a:rect b="b" l="l" r="r" t="t"/>
            <a:pathLst>
              <a:path extrusionOk="0" h="92111" w="2833478">
                <a:moveTo>
                  <a:pt x="2712946" y="0"/>
                </a:moveTo>
                <a:lnTo>
                  <a:pt x="2787971" y="0"/>
                </a:lnTo>
                <a:cubicBezTo>
                  <a:pt x="2813799" y="0"/>
                  <a:pt x="2833478" y="20469"/>
                  <a:pt x="2833478" y="46055"/>
                </a:cubicBezTo>
                <a:cubicBezTo>
                  <a:pt x="2833478" y="71642"/>
                  <a:pt x="2813799" y="92111"/>
                  <a:pt x="2787971" y="92111"/>
                </a:cubicBezTo>
                <a:lnTo>
                  <a:pt x="2712946" y="92111"/>
                </a:lnTo>
                <a:cubicBezTo>
                  <a:pt x="2689578" y="92111"/>
                  <a:pt x="2669899" y="71642"/>
                  <a:pt x="2669899" y="46055"/>
                </a:cubicBezTo>
                <a:cubicBezTo>
                  <a:pt x="2669899" y="20469"/>
                  <a:pt x="2689578" y="0"/>
                  <a:pt x="2712946" y="0"/>
                </a:cubicBezTo>
                <a:close/>
                <a:moveTo>
                  <a:pt x="2411239" y="0"/>
                </a:moveTo>
                <a:lnTo>
                  <a:pt x="2563338" y="0"/>
                </a:lnTo>
                <a:cubicBezTo>
                  <a:pt x="2587026" y="0"/>
                  <a:pt x="2608220" y="20469"/>
                  <a:pt x="2608220" y="46055"/>
                </a:cubicBezTo>
                <a:cubicBezTo>
                  <a:pt x="2608220" y="71642"/>
                  <a:pt x="2587026" y="92111"/>
                  <a:pt x="2563338" y="92111"/>
                </a:cubicBezTo>
                <a:lnTo>
                  <a:pt x="2411239" y="92111"/>
                </a:lnTo>
                <a:cubicBezTo>
                  <a:pt x="2386305" y="92111"/>
                  <a:pt x="2366357" y="71642"/>
                  <a:pt x="2366357" y="46055"/>
                </a:cubicBezTo>
                <a:cubicBezTo>
                  <a:pt x="2366357" y="20469"/>
                  <a:pt x="2386305" y="0"/>
                  <a:pt x="2411239" y="0"/>
                </a:cubicBezTo>
                <a:close/>
                <a:moveTo>
                  <a:pt x="2105793" y="0"/>
                </a:moveTo>
                <a:lnTo>
                  <a:pt x="2257893" y="0"/>
                </a:lnTo>
                <a:cubicBezTo>
                  <a:pt x="2282827" y="0"/>
                  <a:pt x="2302775" y="20469"/>
                  <a:pt x="2302775" y="46055"/>
                </a:cubicBezTo>
                <a:cubicBezTo>
                  <a:pt x="2302775" y="71642"/>
                  <a:pt x="2282827" y="92111"/>
                  <a:pt x="2257893" y="92111"/>
                </a:cubicBezTo>
                <a:lnTo>
                  <a:pt x="2105793" y="92111"/>
                </a:lnTo>
                <a:cubicBezTo>
                  <a:pt x="2080859" y="92111"/>
                  <a:pt x="2062158" y="71642"/>
                  <a:pt x="2062158" y="46055"/>
                </a:cubicBezTo>
                <a:cubicBezTo>
                  <a:pt x="2062158" y="20469"/>
                  <a:pt x="2080859" y="0"/>
                  <a:pt x="2105793" y="0"/>
                </a:cubicBezTo>
                <a:close/>
                <a:moveTo>
                  <a:pt x="1800348" y="0"/>
                </a:moveTo>
                <a:lnTo>
                  <a:pt x="1953694" y="0"/>
                </a:lnTo>
                <a:cubicBezTo>
                  <a:pt x="1977382" y="0"/>
                  <a:pt x="1997329" y="20469"/>
                  <a:pt x="1997329" y="46055"/>
                </a:cubicBezTo>
                <a:cubicBezTo>
                  <a:pt x="1997329" y="71642"/>
                  <a:pt x="1977382" y="92111"/>
                  <a:pt x="1953694" y="92111"/>
                </a:cubicBezTo>
                <a:lnTo>
                  <a:pt x="1800348" y="92111"/>
                </a:lnTo>
                <a:cubicBezTo>
                  <a:pt x="1775414" y="92111"/>
                  <a:pt x="1755466" y="71642"/>
                  <a:pt x="1755466" y="46055"/>
                </a:cubicBezTo>
                <a:cubicBezTo>
                  <a:pt x="1755466" y="20469"/>
                  <a:pt x="1775414" y="0"/>
                  <a:pt x="1800348" y="0"/>
                </a:cubicBezTo>
                <a:close/>
                <a:moveTo>
                  <a:pt x="1494902" y="0"/>
                </a:moveTo>
                <a:lnTo>
                  <a:pt x="1648248" y="0"/>
                </a:lnTo>
                <a:cubicBezTo>
                  <a:pt x="1673183" y="0"/>
                  <a:pt x="1693130" y="20469"/>
                  <a:pt x="1693130" y="46055"/>
                </a:cubicBezTo>
                <a:cubicBezTo>
                  <a:pt x="1693130" y="71642"/>
                  <a:pt x="1673183" y="92111"/>
                  <a:pt x="1648248" y="92111"/>
                </a:cubicBezTo>
                <a:lnTo>
                  <a:pt x="1494902" y="92111"/>
                </a:lnTo>
                <a:cubicBezTo>
                  <a:pt x="1471215" y="92111"/>
                  <a:pt x="1451267" y="71642"/>
                  <a:pt x="1451267" y="46055"/>
                </a:cubicBezTo>
                <a:cubicBezTo>
                  <a:pt x="1451267" y="20469"/>
                  <a:pt x="1471215" y="0"/>
                  <a:pt x="1494902" y="0"/>
                </a:cubicBezTo>
                <a:close/>
                <a:moveTo>
                  <a:pt x="1190703" y="0"/>
                </a:moveTo>
                <a:lnTo>
                  <a:pt x="1342803" y="0"/>
                </a:lnTo>
                <a:cubicBezTo>
                  <a:pt x="1367737" y="0"/>
                  <a:pt x="1387685" y="20469"/>
                  <a:pt x="1387685" y="46055"/>
                </a:cubicBezTo>
                <a:cubicBezTo>
                  <a:pt x="1387685" y="71642"/>
                  <a:pt x="1367737" y="92111"/>
                  <a:pt x="1342803" y="92111"/>
                </a:cubicBezTo>
                <a:lnTo>
                  <a:pt x="1190703" y="92111"/>
                </a:lnTo>
                <a:cubicBezTo>
                  <a:pt x="1165769" y="92111"/>
                  <a:pt x="1145822" y="71642"/>
                  <a:pt x="1145822" y="46055"/>
                </a:cubicBezTo>
                <a:cubicBezTo>
                  <a:pt x="1145822" y="20469"/>
                  <a:pt x="1165769" y="0"/>
                  <a:pt x="1190703" y="0"/>
                </a:cubicBezTo>
                <a:close/>
                <a:moveTo>
                  <a:pt x="885258" y="0"/>
                </a:moveTo>
                <a:lnTo>
                  <a:pt x="1037357" y="0"/>
                </a:lnTo>
                <a:cubicBezTo>
                  <a:pt x="1062292" y="0"/>
                  <a:pt x="1082239" y="20469"/>
                  <a:pt x="1082239" y="46055"/>
                </a:cubicBezTo>
                <a:cubicBezTo>
                  <a:pt x="1082239" y="71642"/>
                  <a:pt x="1062292" y="92111"/>
                  <a:pt x="1037357" y="92111"/>
                </a:cubicBezTo>
                <a:lnTo>
                  <a:pt x="885258" y="92111"/>
                </a:lnTo>
                <a:cubicBezTo>
                  <a:pt x="860324" y="92111"/>
                  <a:pt x="840376" y="71642"/>
                  <a:pt x="840376" y="46055"/>
                </a:cubicBezTo>
                <a:cubicBezTo>
                  <a:pt x="840376" y="20469"/>
                  <a:pt x="860324" y="0"/>
                  <a:pt x="885258" y="0"/>
                </a:cubicBezTo>
                <a:close/>
                <a:moveTo>
                  <a:pt x="579812" y="0"/>
                </a:moveTo>
                <a:lnTo>
                  <a:pt x="733158" y="0"/>
                </a:lnTo>
                <a:cubicBezTo>
                  <a:pt x="756846" y="0"/>
                  <a:pt x="776794" y="20469"/>
                  <a:pt x="776794" y="46055"/>
                </a:cubicBezTo>
                <a:cubicBezTo>
                  <a:pt x="776794" y="71642"/>
                  <a:pt x="756846" y="92111"/>
                  <a:pt x="733158" y="92111"/>
                </a:cubicBezTo>
                <a:lnTo>
                  <a:pt x="579812" y="92111"/>
                </a:lnTo>
                <a:cubicBezTo>
                  <a:pt x="556125" y="92111"/>
                  <a:pt x="536177" y="71642"/>
                  <a:pt x="536177" y="46055"/>
                </a:cubicBezTo>
                <a:cubicBezTo>
                  <a:pt x="536177" y="20469"/>
                  <a:pt x="556125" y="0"/>
                  <a:pt x="579812" y="0"/>
                </a:cubicBezTo>
                <a:close/>
                <a:moveTo>
                  <a:pt x="275614" y="0"/>
                </a:moveTo>
                <a:lnTo>
                  <a:pt x="427713" y="0"/>
                </a:lnTo>
                <a:cubicBezTo>
                  <a:pt x="452647" y="0"/>
                  <a:pt x="471348" y="20469"/>
                  <a:pt x="471348" y="46055"/>
                </a:cubicBezTo>
                <a:cubicBezTo>
                  <a:pt x="471348" y="71642"/>
                  <a:pt x="452647" y="92111"/>
                  <a:pt x="427713" y="92111"/>
                </a:cubicBezTo>
                <a:lnTo>
                  <a:pt x="275614" y="92111"/>
                </a:lnTo>
                <a:cubicBezTo>
                  <a:pt x="249432" y="92111"/>
                  <a:pt x="230732" y="71642"/>
                  <a:pt x="230732" y="46055"/>
                </a:cubicBezTo>
                <a:cubicBezTo>
                  <a:pt x="230732" y="20469"/>
                  <a:pt x="249432" y="0"/>
                  <a:pt x="275614" y="0"/>
                </a:cubicBezTo>
                <a:close/>
                <a:moveTo>
                  <a:pt x="44277" y="0"/>
                </a:moveTo>
                <a:lnTo>
                  <a:pt x="119302" y="0"/>
                </a:lnTo>
                <a:cubicBezTo>
                  <a:pt x="143900" y="0"/>
                  <a:pt x="163579" y="20469"/>
                  <a:pt x="163579" y="46055"/>
                </a:cubicBezTo>
                <a:cubicBezTo>
                  <a:pt x="163579" y="71642"/>
                  <a:pt x="143900" y="92111"/>
                  <a:pt x="119302" y="92111"/>
                </a:cubicBezTo>
                <a:lnTo>
                  <a:pt x="44277" y="92111"/>
                </a:lnTo>
                <a:cubicBezTo>
                  <a:pt x="19678" y="92111"/>
                  <a:pt x="0" y="71642"/>
                  <a:pt x="0" y="46055"/>
                </a:cubicBezTo>
                <a:cubicBezTo>
                  <a:pt x="0" y="20469"/>
                  <a:pt x="19678" y="0"/>
                  <a:pt x="44277"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2400">
              <a:solidFill>
                <a:schemeClr val="dk1"/>
              </a:solidFill>
              <a:latin typeface="Proxima Nova"/>
              <a:ea typeface="Proxima Nova"/>
              <a:cs typeface="Proxima Nova"/>
              <a:sym typeface="Proxima Nova"/>
            </a:endParaRPr>
          </a:p>
        </p:txBody>
      </p:sp>
      <p:sp>
        <p:nvSpPr>
          <p:cNvPr id="115" name="Google Shape;115;p19"/>
          <p:cNvSpPr txBox="1"/>
          <p:nvPr/>
        </p:nvSpPr>
        <p:spPr>
          <a:xfrm>
            <a:off x="381109" y="2146574"/>
            <a:ext cx="1547100" cy="7119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None/>
            </a:pPr>
            <a:r>
              <a:rPr lang="en" sz="1100">
                <a:solidFill>
                  <a:srgbClr val="5B5B5B"/>
                </a:solidFill>
                <a:latin typeface="Proxima Nova"/>
                <a:ea typeface="Proxima Nova"/>
                <a:cs typeface="Proxima Nova"/>
                <a:sym typeface="Proxima Nova"/>
              </a:rPr>
              <a:t>Set proper expectations with the candidate from the </a:t>
            </a:r>
            <a:r>
              <a:rPr lang="en" sz="1100">
                <a:solidFill>
                  <a:srgbClr val="5B5B5B"/>
                </a:solidFill>
                <a:latin typeface="Proxima Nova"/>
                <a:ea typeface="Proxima Nova"/>
                <a:cs typeface="Proxima Nova"/>
                <a:sym typeface="Proxima Nova"/>
              </a:rPr>
              <a:t>beginning</a:t>
            </a:r>
            <a:r>
              <a:rPr lang="en" sz="1100">
                <a:solidFill>
                  <a:srgbClr val="5B5B5B"/>
                </a:solidFill>
                <a:latin typeface="Proxima Nova"/>
                <a:ea typeface="Proxima Nova"/>
                <a:cs typeface="Proxima Nova"/>
                <a:sym typeface="Proxima Nova"/>
              </a:rPr>
              <a:t> to the end. </a:t>
            </a:r>
            <a:endParaRPr sz="1100">
              <a:solidFill>
                <a:srgbClr val="5B5B5B"/>
              </a:solidFill>
              <a:latin typeface="Proxima Nova"/>
              <a:ea typeface="Proxima Nova"/>
              <a:cs typeface="Proxima Nova"/>
              <a:sym typeface="Proxima Nova"/>
            </a:endParaRPr>
          </a:p>
        </p:txBody>
      </p:sp>
      <p:sp>
        <p:nvSpPr>
          <p:cNvPr id="116" name="Google Shape;116;p19"/>
          <p:cNvSpPr txBox="1"/>
          <p:nvPr/>
        </p:nvSpPr>
        <p:spPr>
          <a:xfrm>
            <a:off x="380778" y="1806500"/>
            <a:ext cx="1699800" cy="250200"/>
          </a:xfrm>
          <a:prstGeom prst="rect">
            <a:avLst/>
          </a:prstGeom>
          <a:solidFill>
            <a:schemeClr val="dk1"/>
          </a:solidFill>
          <a:ln>
            <a:noFill/>
          </a:ln>
        </p:spPr>
        <p:txBody>
          <a:bodyPr anchorCtr="0" anchor="b" bIns="17150" lIns="34300" spcFirstLastPara="1" rIns="34300" wrap="square" tIns="17150">
            <a:spAutoFit/>
          </a:bodyPr>
          <a:lstStyle/>
          <a:p>
            <a:pPr indent="0" lvl="0" marL="0" marR="0" rtl="0" algn="l">
              <a:lnSpc>
                <a:spcPct val="120000"/>
              </a:lnSpc>
              <a:spcBef>
                <a:spcPts val="0"/>
              </a:spcBef>
              <a:spcAft>
                <a:spcPts val="0"/>
              </a:spcAft>
              <a:buNone/>
            </a:pPr>
            <a:r>
              <a:rPr b="1" lang="en">
                <a:solidFill>
                  <a:schemeClr val="lt1"/>
                </a:solidFill>
                <a:latin typeface="Proxima Nova"/>
                <a:ea typeface="Proxima Nova"/>
                <a:cs typeface="Proxima Nova"/>
                <a:sym typeface="Proxima Nova"/>
              </a:rPr>
              <a:t>EXPECTATIONS</a:t>
            </a:r>
            <a:endParaRPr sz="500">
              <a:latin typeface="Proxima Nova"/>
              <a:ea typeface="Proxima Nova"/>
              <a:cs typeface="Proxima Nova"/>
              <a:sym typeface="Proxima Nova"/>
            </a:endParaRPr>
          </a:p>
        </p:txBody>
      </p:sp>
      <p:sp>
        <p:nvSpPr>
          <p:cNvPr id="117" name="Google Shape;117;p19"/>
          <p:cNvSpPr txBox="1"/>
          <p:nvPr/>
        </p:nvSpPr>
        <p:spPr>
          <a:xfrm>
            <a:off x="381109" y="3478816"/>
            <a:ext cx="1547100" cy="7119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None/>
            </a:pPr>
            <a:r>
              <a:rPr lang="en" sz="1100">
                <a:solidFill>
                  <a:srgbClr val="5B5B5B"/>
                </a:solidFill>
                <a:latin typeface="Proxima Nova"/>
                <a:ea typeface="Proxima Nova"/>
                <a:cs typeface="Proxima Nova"/>
                <a:sym typeface="Proxima Nova"/>
              </a:rPr>
              <a:t>Establish timelines for each stage and ultimately your decision making. </a:t>
            </a:r>
            <a:endParaRPr sz="1100">
              <a:solidFill>
                <a:srgbClr val="5B5B5B"/>
              </a:solidFill>
              <a:latin typeface="Proxima Nova"/>
              <a:ea typeface="Proxima Nova"/>
              <a:cs typeface="Proxima Nova"/>
              <a:sym typeface="Proxima Nova"/>
            </a:endParaRPr>
          </a:p>
        </p:txBody>
      </p:sp>
      <p:sp>
        <p:nvSpPr>
          <p:cNvPr id="118" name="Google Shape;118;p19"/>
          <p:cNvSpPr txBox="1"/>
          <p:nvPr/>
        </p:nvSpPr>
        <p:spPr>
          <a:xfrm>
            <a:off x="7039779" y="2146574"/>
            <a:ext cx="1547100" cy="7119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None/>
            </a:pPr>
            <a:r>
              <a:rPr lang="en" sz="1100">
                <a:solidFill>
                  <a:srgbClr val="5B5B5B"/>
                </a:solidFill>
                <a:latin typeface="Proxima Nova"/>
                <a:ea typeface="Proxima Nova"/>
                <a:cs typeface="Proxima Nova"/>
                <a:sym typeface="Proxima Nova"/>
              </a:rPr>
              <a:t>Ensure effective communication with your </a:t>
            </a:r>
            <a:r>
              <a:rPr lang="en" sz="1100">
                <a:solidFill>
                  <a:srgbClr val="5B5B5B"/>
                </a:solidFill>
                <a:latin typeface="Proxima Nova"/>
                <a:ea typeface="Proxima Nova"/>
                <a:cs typeface="Proxima Nova"/>
                <a:sym typeface="Proxima Nova"/>
              </a:rPr>
              <a:t>candidate</a:t>
            </a:r>
            <a:r>
              <a:rPr lang="en" sz="1100">
                <a:solidFill>
                  <a:srgbClr val="5B5B5B"/>
                </a:solidFill>
                <a:latin typeface="Proxima Nova"/>
                <a:ea typeface="Proxima Nova"/>
                <a:cs typeface="Proxima Nova"/>
                <a:sym typeface="Proxima Nova"/>
              </a:rPr>
              <a:t> throughout the process.</a:t>
            </a:r>
            <a:endParaRPr sz="1100">
              <a:solidFill>
                <a:srgbClr val="5B5B5B"/>
              </a:solidFill>
              <a:latin typeface="Proxima Nova"/>
              <a:ea typeface="Proxima Nova"/>
              <a:cs typeface="Proxima Nova"/>
              <a:sym typeface="Proxima Nova"/>
            </a:endParaRPr>
          </a:p>
        </p:txBody>
      </p:sp>
      <p:sp>
        <p:nvSpPr>
          <p:cNvPr id="119" name="Google Shape;119;p19"/>
          <p:cNvSpPr txBox="1"/>
          <p:nvPr/>
        </p:nvSpPr>
        <p:spPr>
          <a:xfrm>
            <a:off x="7073625" y="1767050"/>
            <a:ext cx="1699800" cy="250200"/>
          </a:xfrm>
          <a:prstGeom prst="rect">
            <a:avLst/>
          </a:prstGeom>
          <a:solidFill>
            <a:schemeClr val="dk2"/>
          </a:solidFill>
          <a:ln>
            <a:noFill/>
          </a:ln>
        </p:spPr>
        <p:txBody>
          <a:bodyPr anchorCtr="0" anchor="b" bIns="17150" lIns="34300" spcFirstLastPara="1" rIns="34300" wrap="square" tIns="17150">
            <a:spAutoFit/>
          </a:bodyPr>
          <a:lstStyle/>
          <a:p>
            <a:pPr indent="0" lvl="0" marL="0" marR="0" rtl="0" algn="l">
              <a:lnSpc>
                <a:spcPct val="120000"/>
              </a:lnSpc>
              <a:spcBef>
                <a:spcPts val="0"/>
              </a:spcBef>
              <a:spcAft>
                <a:spcPts val="0"/>
              </a:spcAft>
              <a:buNone/>
            </a:pPr>
            <a:r>
              <a:rPr b="1" lang="en">
                <a:solidFill>
                  <a:schemeClr val="lt1"/>
                </a:solidFill>
                <a:latin typeface="Proxima Nova"/>
                <a:ea typeface="Proxima Nova"/>
                <a:cs typeface="Proxima Nova"/>
                <a:sym typeface="Proxima Nova"/>
              </a:rPr>
              <a:t>COMMUNICATION</a:t>
            </a:r>
            <a:endParaRPr sz="500">
              <a:latin typeface="Proxima Nova"/>
              <a:ea typeface="Proxima Nova"/>
              <a:cs typeface="Proxima Nova"/>
              <a:sym typeface="Proxima Nova"/>
            </a:endParaRPr>
          </a:p>
        </p:txBody>
      </p:sp>
      <p:sp>
        <p:nvSpPr>
          <p:cNvPr id="120" name="Google Shape;120;p19"/>
          <p:cNvSpPr txBox="1"/>
          <p:nvPr/>
        </p:nvSpPr>
        <p:spPr>
          <a:xfrm>
            <a:off x="7039775" y="3478825"/>
            <a:ext cx="1642800" cy="881100"/>
          </a:xfrm>
          <a:prstGeom prst="rect">
            <a:avLst/>
          </a:prstGeom>
          <a:noFill/>
          <a:ln>
            <a:noFill/>
          </a:ln>
        </p:spPr>
        <p:txBody>
          <a:bodyPr anchorCtr="0" anchor="t" bIns="17150" lIns="34300" spcFirstLastPara="1" rIns="34300" wrap="square" tIns="17150">
            <a:spAutoFit/>
          </a:bodyPr>
          <a:lstStyle/>
          <a:p>
            <a:pPr indent="0" lvl="0" marL="0" marR="0" rtl="0" algn="l">
              <a:lnSpc>
                <a:spcPct val="100000"/>
              </a:lnSpc>
              <a:spcBef>
                <a:spcPts val="0"/>
              </a:spcBef>
              <a:spcAft>
                <a:spcPts val="0"/>
              </a:spcAft>
              <a:buNone/>
            </a:pPr>
            <a:r>
              <a:rPr lang="en" sz="1100">
                <a:solidFill>
                  <a:srgbClr val="5B5B5B"/>
                </a:solidFill>
                <a:latin typeface="Proxima Nova"/>
                <a:ea typeface="Proxima Nova"/>
                <a:cs typeface="Proxima Nova"/>
                <a:sym typeface="Proxima Nova"/>
              </a:rPr>
              <a:t>Prepare for your discussions with the candidate to make the best use of everyone’s time.</a:t>
            </a:r>
            <a:endParaRPr sz="1100">
              <a:solidFill>
                <a:srgbClr val="5B5B5B"/>
              </a:solidFill>
              <a:latin typeface="Proxima Nova"/>
              <a:ea typeface="Proxima Nova"/>
              <a:cs typeface="Proxima Nova"/>
              <a:sym typeface="Proxima Nova"/>
            </a:endParaRPr>
          </a:p>
        </p:txBody>
      </p:sp>
      <p:sp>
        <p:nvSpPr>
          <p:cNvPr id="121" name="Google Shape;121;p19"/>
          <p:cNvSpPr txBox="1"/>
          <p:nvPr/>
        </p:nvSpPr>
        <p:spPr>
          <a:xfrm>
            <a:off x="7099325" y="3064875"/>
            <a:ext cx="1699800" cy="250200"/>
          </a:xfrm>
          <a:prstGeom prst="rect">
            <a:avLst/>
          </a:prstGeom>
          <a:solidFill>
            <a:schemeClr val="accent1"/>
          </a:solidFill>
          <a:ln>
            <a:noFill/>
          </a:ln>
        </p:spPr>
        <p:txBody>
          <a:bodyPr anchorCtr="0" anchor="b" bIns="17150" lIns="34300" spcFirstLastPara="1" rIns="34300" wrap="square" tIns="17150">
            <a:spAutoFit/>
          </a:bodyPr>
          <a:lstStyle/>
          <a:p>
            <a:pPr indent="0" lvl="0" marL="0" marR="0" rtl="0" algn="l">
              <a:lnSpc>
                <a:spcPct val="120000"/>
              </a:lnSpc>
              <a:spcBef>
                <a:spcPts val="0"/>
              </a:spcBef>
              <a:spcAft>
                <a:spcPts val="0"/>
              </a:spcAft>
              <a:buNone/>
            </a:pPr>
            <a:r>
              <a:rPr b="1" lang="en">
                <a:solidFill>
                  <a:schemeClr val="lt1"/>
                </a:solidFill>
                <a:latin typeface="Proxima Nova"/>
                <a:ea typeface="Proxima Nova"/>
                <a:cs typeface="Proxima Nova"/>
                <a:sym typeface="Proxima Nova"/>
              </a:rPr>
              <a:t>PREPAREDNESS</a:t>
            </a:r>
            <a:endParaRPr sz="500">
              <a:latin typeface="Proxima Nova"/>
              <a:ea typeface="Proxima Nova"/>
              <a:cs typeface="Proxima Nova"/>
              <a:sym typeface="Proxima Nova"/>
            </a:endParaRPr>
          </a:p>
        </p:txBody>
      </p:sp>
      <p:sp>
        <p:nvSpPr>
          <p:cNvPr id="122" name="Google Shape;122;p19"/>
          <p:cNvSpPr txBox="1"/>
          <p:nvPr/>
        </p:nvSpPr>
        <p:spPr>
          <a:xfrm>
            <a:off x="3421282" y="1854396"/>
            <a:ext cx="360300" cy="727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en" sz="4500">
                <a:solidFill>
                  <a:schemeClr val="lt1"/>
                </a:solidFill>
                <a:latin typeface="Proxima Nova"/>
                <a:ea typeface="Proxima Nova"/>
                <a:cs typeface="Proxima Nova"/>
                <a:sym typeface="Proxima Nova"/>
              </a:rPr>
              <a:t>1</a:t>
            </a:r>
            <a:endParaRPr sz="500">
              <a:latin typeface="Proxima Nova"/>
              <a:ea typeface="Proxima Nova"/>
              <a:cs typeface="Proxima Nova"/>
              <a:sym typeface="Proxima Nova"/>
            </a:endParaRPr>
          </a:p>
        </p:txBody>
      </p:sp>
      <p:sp>
        <p:nvSpPr>
          <p:cNvPr id="123" name="Google Shape;123;p19"/>
          <p:cNvSpPr txBox="1"/>
          <p:nvPr/>
        </p:nvSpPr>
        <p:spPr>
          <a:xfrm>
            <a:off x="5361712" y="1838520"/>
            <a:ext cx="360300" cy="727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en" sz="4500">
                <a:solidFill>
                  <a:schemeClr val="lt1"/>
                </a:solidFill>
                <a:latin typeface="Proxima Nova"/>
                <a:ea typeface="Proxima Nova"/>
                <a:cs typeface="Proxima Nova"/>
                <a:sym typeface="Proxima Nova"/>
              </a:rPr>
              <a:t>2</a:t>
            </a:r>
            <a:endParaRPr sz="500">
              <a:latin typeface="Proxima Nova"/>
              <a:ea typeface="Proxima Nova"/>
              <a:cs typeface="Proxima Nova"/>
              <a:sym typeface="Proxima Nova"/>
            </a:endParaRPr>
          </a:p>
        </p:txBody>
      </p:sp>
      <p:sp>
        <p:nvSpPr>
          <p:cNvPr id="124" name="Google Shape;124;p19"/>
          <p:cNvSpPr txBox="1"/>
          <p:nvPr/>
        </p:nvSpPr>
        <p:spPr>
          <a:xfrm>
            <a:off x="3411754" y="3682770"/>
            <a:ext cx="360300" cy="727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en" sz="4500">
                <a:solidFill>
                  <a:schemeClr val="lt1"/>
                </a:solidFill>
                <a:latin typeface="Proxima Nova"/>
                <a:ea typeface="Proxima Nova"/>
                <a:cs typeface="Proxima Nova"/>
                <a:sym typeface="Proxima Nova"/>
              </a:rPr>
              <a:t>4</a:t>
            </a:r>
            <a:endParaRPr sz="500">
              <a:latin typeface="Proxima Nova"/>
              <a:ea typeface="Proxima Nova"/>
              <a:cs typeface="Proxima Nova"/>
              <a:sym typeface="Proxima Nova"/>
            </a:endParaRPr>
          </a:p>
        </p:txBody>
      </p:sp>
      <p:sp>
        <p:nvSpPr>
          <p:cNvPr id="125" name="Google Shape;125;p19"/>
          <p:cNvSpPr txBox="1"/>
          <p:nvPr/>
        </p:nvSpPr>
        <p:spPr>
          <a:xfrm>
            <a:off x="5355360" y="3625617"/>
            <a:ext cx="360300" cy="727200"/>
          </a:xfrm>
          <a:prstGeom prst="rect">
            <a:avLst/>
          </a:prstGeom>
          <a:noFill/>
          <a:ln>
            <a:noFill/>
          </a:ln>
        </p:spPr>
        <p:txBody>
          <a:bodyPr anchorCtr="0" anchor="ctr" bIns="17150" lIns="34300" spcFirstLastPara="1" rIns="34300" wrap="square" tIns="17150">
            <a:spAutoFit/>
          </a:bodyPr>
          <a:lstStyle/>
          <a:p>
            <a:pPr indent="0" lvl="0" marL="0" marR="0" rtl="0" algn="ctr">
              <a:lnSpc>
                <a:spcPct val="120000"/>
              </a:lnSpc>
              <a:spcBef>
                <a:spcPts val="0"/>
              </a:spcBef>
              <a:spcAft>
                <a:spcPts val="0"/>
              </a:spcAft>
              <a:buNone/>
            </a:pPr>
            <a:r>
              <a:rPr b="1" lang="en" sz="4500">
                <a:solidFill>
                  <a:schemeClr val="lt1"/>
                </a:solidFill>
                <a:latin typeface="Proxima Nova"/>
                <a:ea typeface="Proxima Nova"/>
                <a:cs typeface="Proxima Nova"/>
                <a:sym typeface="Proxima Nova"/>
              </a:rPr>
              <a:t>3</a:t>
            </a:r>
            <a:endParaRPr sz="500">
              <a:latin typeface="Proxima Nova"/>
              <a:ea typeface="Proxima Nova"/>
              <a:cs typeface="Proxima Nova"/>
              <a:sym typeface="Proxima Nova"/>
            </a:endParaRPr>
          </a:p>
        </p:txBody>
      </p:sp>
      <p:sp>
        <p:nvSpPr>
          <p:cNvPr id="126" name="Google Shape;126;p19"/>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ANATOMY OF AN EFFECTIVE INTERVIEW</a:t>
            </a:r>
            <a:endParaRPr sz="3000">
              <a:solidFill>
                <a:srgbClr val="666666"/>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GETTING STARTED</a:t>
            </a:r>
            <a:endParaRPr sz="3000">
              <a:solidFill>
                <a:srgbClr val="666666"/>
              </a:solidFill>
              <a:latin typeface="Proxima Nova"/>
              <a:ea typeface="Proxima Nova"/>
              <a:cs typeface="Proxima Nova"/>
              <a:sym typeface="Proxima Nova"/>
            </a:endParaRPr>
          </a:p>
        </p:txBody>
      </p:sp>
      <p:sp>
        <p:nvSpPr>
          <p:cNvPr id="132" name="Google Shape;132;p20"/>
          <p:cNvSpPr txBox="1"/>
          <p:nvPr/>
        </p:nvSpPr>
        <p:spPr>
          <a:xfrm>
            <a:off x="3174850" y="1307625"/>
            <a:ext cx="5553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TIME ALLOCATION:</a:t>
            </a:r>
            <a:r>
              <a:rPr lang="en">
                <a:solidFill>
                  <a:srgbClr val="434343"/>
                </a:solidFill>
                <a:latin typeface="Proxima Nova"/>
                <a:ea typeface="Proxima Nova"/>
                <a:cs typeface="Proxima Nova"/>
                <a:sym typeface="Proxima Nova"/>
              </a:rPr>
              <a:t> 25 - 30 minutes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OBJECTIVE: </a:t>
            </a:r>
            <a:r>
              <a:rPr lang="en">
                <a:solidFill>
                  <a:srgbClr val="434343"/>
                </a:solidFill>
                <a:latin typeface="Proxima Nova"/>
                <a:ea typeface="Proxima Nova"/>
                <a:cs typeface="Proxima Nova"/>
                <a:sym typeface="Proxima Nova"/>
              </a:rPr>
              <a:t>Establish mutual fit for the candidate and the role</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INTERVIEWER: </a:t>
            </a:r>
            <a:r>
              <a:rPr lang="en">
                <a:solidFill>
                  <a:srgbClr val="434343"/>
                </a:solidFill>
                <a:latin typeface="Proxima Nova"/>
                <a:ea typeface="Proxima Nova"/>
                <a:cs typeface="Proxima Nova"/>
                <a:sym typeface="Proxima Nova"/>
              </a:rPr>
              <a:t>Recruiter OR Hiring Manager</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DISCUSSION: </a:t>
            </a:r>
            <a:r>
              <a:rPr lang="en">
                <a:solidFill>
                  <a:srgbClr val="434343"/>
                </a:solidFill>
                <a:latin typeface="Proxima Nova"/>
                <a:ea typeface="Proxima Nova"/>
                <a:cs typeface="Proxima Nova"/>
                <a:sym typeface="Proxima Nova"/>
              </a:rPr>
              <a:t>Introductions, Company &amp; Role, Experience Overview, Alignment, Compensation, Starting Timeline, Competing Opportunities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ASSESSMENT: </a:t>
            </a:r>
            <a:r>
              <a:rPr lang="en">
                <a:solidFill>
                  <a:srgbClr val="434343"/>
                </a:solidFill>
                <a:latin typeface="Proxima Nova"/>
                <a:ea typeface="Proxima Nova"/>
                <a:cs typeface="Proxima Nova"/>
                <a:sym typeface="Proxima Nova"/>
              </a:rPr>
              <a:t>Does this candidate have the right experience and skill set to be successful in the role? Does this role align with with what the candidate is looking for? Can they be successful in this role?</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endParaRPr>
          </a:p>
        </p:txBody>
      </p:sp>
      <p:pic>
        <p:nvPicPr>
          <p:cNvPr id="133" name="Google Shape;133;p20"/>
          <p:cNvPicPr preferRelativeResize="0"/>
          <p:nvPr/>
        </p:nvPicPr>
        <p:blipFill>
          <a:blip r:embed="rId3">
            <a:alphaModFix/>
          </a:blip>
          <a:stretch>
            <a:fillRect/>
          </a:stretch>
        </p:blipFill>
        <p:spPr>
          <a:xfrm>
            <a:off x="685475" y="1962150"/>
            <a:ext cx="1820300" cy="182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p:nvPr/>
        </p:nvSpPr>
        <p:spPr>
          <a:xfrm>
            <a:off x="1116045" y="2489479"/>
            <a:ext cx="1077733" cy="1077452"/>
          </a:xfrm>
          <a:custGeom>
            <a:rect b="b" l="l" r="r" t="t"/>
            <a:pathLst>
              <a:path extrusionOk="0" h="1885" w="1884">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dk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9" name="Google Shape;139;p21"/>
          <p:cNvSpPr/>
          <p:nvPr/>
        </p:nvSpPr>
        <p:spPr>
          <a:xfrm>
            <a:off x="795503" y="2169018"/>
            <a:ext cx="1721348" cy="860449"/>
          </a:xfrm>
          <a:custGeom>
            <a:rect b="b" l="l" r="r" t="t"/>
            <a:pathLst>
              <a:path extrusionOk="0" h="1503" w="3006">
                <a:moveTo>
                  <a:pt x="1503" y="0"/>
                </a:moveTo>
                <a:cubicBezTo>
                  <a:pt x="672" y="0"/>
                  <a:pt x="0" y="673"/>
                  <a:pt x="0" y="1502"/>
                </a:cubicBezTo>
                <a:lnTo>
                  <a:pt x="455" y="1502"/>
                </a:lnTo>
                <a:cubicBezTo>
                  <a:pt x="455" y="924"/>
                  <a:pt x="924" y="455"/>
                  <a:pt x="1503" y="455"/>
                </a:cubicBezTo>
                <a:cubicBezTo>
                  <a:pt x="2081" y="455"/>
                  <a:pt x="2549" y="924"/>
                  <a:pt x="2549" y="1502"/>
                </a:cubicBezTo>
                <a:lnTo>
                  <a:pt x="3005" y="1502"/>
                </a:lnTo>
                <a:cubicBezTo>
                  <a:pt x="3005" y="673"/>
                  <a:pt x="2332" y="0"/>
                  <a:pt x="1503" y="0"/>
                </a:cubicBezTo>
              </a:path>
            </a:pathLst>
          </a:custGeom>
          <a:solidFill>
            <a:schemeClr val="dk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0" name="Google Shape;140;p21"/>
          <p:cNvSpPr/>
          <p:nvPr/>
        </p:nvSpPr>
        <p:spPr>
          <a:xfrm>
            <a:off x="2574897" y="2489479"/>
            <a:ext cx="1077735" cy="1077452"/>
          </a:xfrm>
          <a:custGeom>
            <a:rect b="b" l="l" r="r" t="t"/>
            <a:pathLst>
              <a:path extrusionOk="0" h="1885" w="1885">
                <a:moveTo>
                  <a:pt x="1884" y="942"/>
                </a:moveTo>
                <a:cubicBezTo>
                  <a:pt x="1884" y="1462"/>
                  <a:pt x="1462" y="1884"/>
                  <a:pt x="942" y="1884"/>
                </a:cubicBezTo>
                <a:cubicBezTo>
                  <a:pt x="421" y="1884"/>
                  <a:pt x="0" y="1462"/>
                  <a:pt x="0" y="942"/>
                </a:cubicBezTo>
                <a:cubicBezTo>
                  <a:pt x="0" y="422"/>
                  <a:pt x="421" y="0"/>
                  <a:pt x="942" y="0"/>
                </a:cubicBezTo>
                <a:cubicBezTo>
                  <a:pt x="1462" y="0"/>
                  <a:pt x="1884" y="422"/>
                  <a:pt x="1884" y="942"/>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1" name="Google Shape;141;p21"/>
          <p:cNvSpPr/>
          <p:nvPr/>
        </p:nvSpPr>
        <p:spPr>
          <a:xfrm>
            <a:off x="2254354" y="3026942"/>
            <a:ext cx="1721348" cy="860450"/>
          </a:xfrm>
          <a:custGeom>
            <a:rect b="b" l="l" r="r" t="t"/>
            <a:pathLst>
              <a:path extrusionOk="0" h="1504" w="3006">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2" name="Google Shape;142;p21"/>
          <p:cNvSpPr/>
          <p:nvPr/>
        </p:nvSpPr>
        <p:spPr>
          <a:xfrm>
            <a:off x="4033749" y="2489479"/>
            <a:ext cx="1077735" cy="1077452"/>
          </a:xfrm>
          <a:custGeom>
            <a:rect b="b" l="l" r="r" t="t"/>
            <a:pathLst>
              <a:path extrusionOk="0" h="1885" w="1885">
                <a:moveTo>
                  <a:pt x="1884" y="942"/>
                </a:moveTo>
                <a:cubicBezTo>
                  <a:pt x="1884" y="1462"/>
                  <a:pt x="1463" y="1884"/>
                  <a:pt x="942" y="1884"/>
                </a:cubicBezTo>
                <a:cubicBezTo>
                  <a:pt x="422" y="1884"/>
                  <a:pt x="0" y="1462"/>
                  <a:pt x="0" y="942"/>
                </a:cubicBezTo>
                <a:cubicBezTo>
                  <a:pt x="0" y="422"/>
                  <a:pt x="422" y="0"/>
                  <a:pt x="942" y="0"/>
                </a:cubicBezTo>
                <a:cubicBezTo>
                  <a:pt x="1463" y="0"/>
                  <a:pt x="1884" y="422"/>
                  <a:pt x="1884" y="942"/>
                </a:cubicBez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3" name="Google Shape;143;p21"/>
          <p:cNvSpPr/>
          <p:nvPr/>
        </p:nvSpPr>
        <p:spPr>
          <a:xfrm>
            <a:off x="3713206" y="2169018"/>
            <a:ext cx="1721348" cy="860449"/>
          </a:xfrm>
          <a:custGeom>
            <a:rect b="b" l="l" r="r" t="t"/>
            <a:pathLst>
              <a:path extrusionOk="0" h="1503" w="3006">
                <a:moveTo>
                  <a:pt x="1502" y="0"/>
                </a:moveTo>
                <a:cubicBezTo>
                  <a:pt x="673" y="0"/>
                  <a:pt x="0" y="673"/>
                  <a:pt x="0" y="1502"/>
                </a:cubicBezTo>
                <a:lnTo>
                  <a:pt x="456" y="1502"/>
                </a:lnTo>
                <a:cubicBezTo>
                  <a:pt x="456" y="924"/>
                  <a:pt x="924" y="455"/>
                  <a:pt x="1503" y="455"/>
                </a:cubicBezTo>
                <a:cubicBezTo>
                  <a:pt x="2081" y="455"/>
                  <a:pt x="2550" y="924"/>
                  <a:pt x="2550" y="1502"/>
                </a:cubicBezTo>
                <a:lnTo>
                  <a:pt x="3005" y="1502"/>
                </a:lnTo>
                <a:cubicBezTo>
                  <a:pt x="3005" y="673"/>
                  <a:pt x="2332" y="0"/>
                  <a:pt x="1502" y="0"/>
                </a:cubicBezTo>
              </a:path>
            </a:pathLst>
          </a:custGeom>
          <a:solidFill>
            <a:schemeClr val="l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4" name="Google Shape;144;p21"/>
          <p:cNvSpPr/>
          <p:nvPr/>
        </p:nvSpPr>
        <p:spPr>
          <a:xfrm>
            <a:off x="5172058" y="3026942"/>
            <a:ext cx="1721348" cy="860450"/>
          </a:xfrm>
          <a:custGeom>
            <a:rect b="b" l="l" r="r" t="t"/>
            <a:pathLst>
              <a:path extrusionOk="0" h="1504" w="3006">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5" name="Google Shape;145;p21"/>
          <p:cNvSpPr/>
          <p:nvPr/>
        </p:nvSpPr>
        <p:spPr>
          <a:xfrm>
            <a:off x="6953977" y="2489479"/>
            <a:ext cx="1077730" cy="1077452"/>
          </a:xfrm>
          <a:custGeom>
            <a:rect b="b" l="l" r="r" t="t"/>
            <a:pathLst>
              <a:path extrusionOk="0" h="1885" w="1885">
                <a:moveTo>
                  <a:pt x="1884" y="942"/>
                </a:moveTo>
                <a:cubicBezTo>
                  <a:pt x="1884" y="1462"/>
                  <a:pt x="1462" y="1884"/>
                  <a:pt x="942" y="1884"/>
                </a:cubicBezTo>
                <a:cubicBezTo>
                  <a:pt x="422" y="1884"/>
                  <a:pt x="0" y="1462"/>
                  <a:pt x="0" y="942"/>
                </a:cubicBezTo>
                <a:cubicBezTo>
                  <a:pt x="0" y="422"/>
                  <a:pt x="422" y="0"/>
                  <a:pt x="942" y="0"/>
                </a:cubicBezTo>
                <a:cubicBezTo>
                  <a:pt x="1462" y="0"/>
                  <a:pt x="1884" y="422"/>
                  <a:pt x="1884" y="942"/>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6" name="Google Shape;146;p21"/>
          <p:cNvSpPr/>
          <p:nvPr/>
        </p:nvSpPr>
        <p:spPr>
          <a:xfrm>
            <a:off x="6633433" y="2169018"/>
            <a:ext cx="1718822" cy="860449"/>
          </a:xfrm>
          <a:custGeom>
            <a:rect b="b" l="l" r="r" t="t"/>
            <a:pathLst>
              <a:path extrusionOk="0" h="1503" w="3005">
                <a:moveTo>
                  <a:pt x="1502" y="0"/>
                </a:moveTo>
                <a:cubicBezTo>
                  <a:pt x="673" y="0"/>
                  <a:pt x="0" y="673"/>
                  <a:pt x="0" y="1502"/>
                </a:cubicBezTo>
                <a:lnTo>
                  <a:pt x="455" y="1502"/>
                </a:lnTo>
                <a:cubicBezTo>
                  <a:pt x="455" y="924"/>
                  <a:pt x="924" y="455"/>
                  <a:pt x="1502" y="455"/>
                </a:cubicBezTo>
                <a:cubicBezTo>
                  <a:pt x="2080" y="455"/>
                  <a:pt x="2549" y="924"/>
                  <a:pt x="2549" y="1502"/>
                </a:cubicBezTo>
                <a:lnTo>
                  <a:pt x="3004" y="1502"/>
                </a:lnTo>
                <a:cubicBezTo>
                  <a:pt x="3004" y="673"/>
                  <a:pt x="2332" y="0"/>
                  <a:pt x="1502" y="0"/>
                </a:cubicBezTo>
              </a:path>
            </a:pathLst>
          </a:cu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7" name="Google Shape;147;p21"/>
          <p:cNvSpPr/>
          <p:nvPr/>
        </p:nvSpPr>
        <p:spPr>
          <a:xfrm>
            <a:off x="5492600" y="2489479"/>
            <a:ext cx="1077733" cy="1077452"/>
          </a:xfrm>
          <a:custGeom>
            <a:rect b="b" l="l" r="r" t="t"/>
            <a:pathLst>
              <a:path extrusionOk="0" h="1885" w="1884">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8" name="Google Shape;148;p21"/>
          <p:cNvSpPr txBox="1"/>
          <p:nvPr/>
        </p:nvSpPr>
        <p:spPr>
          <a:xfrm>
            <a:off x="864825" y="3952000"/>
            <a:ext cx="14568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CUSTOMER SUCCESS DEEPDIVE</a:t>
            </a:r>
            <a:endParaRPr sz="800">
              <a:solidFill>
                <a:srgbClr val="5B5B5B"/>
              </a:solidFill>
              <a:latin typeface="Proxima Nova"/>
              <a:ea typeface="Proxima Nova"/>
              <a:cs typeface="Proxima Nova"/>
              <a:sym typeface="Proxima Nova"/>
            </a:endParaRPr>
          </a:p>
        </p:txBody>
      </p:sp>
      <p:sp>
        <p:nvSpPr>
          <p:cNvPr id="149" name="Google Shape;149;p21"/>
          <p:cNvSpPr txBox="1"/>
          <p:nvPr/>
        </p:nvSpPr>
        <p:spPr>
          <a:xfrm>
            <a:off x="4009606" y="3951996"/>
            <a:ext cx="11442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CUSTOMER</a:t>
            </a:r>
            <a:endParaRPr sz="1500">
              <a:solidFill>
                <a:srgbClr val="5B5B5B"/>
              </a:solidFill>
              <a:latin typeface="Proxima Nova"/>
              <a:ea typeface="Proxima Nova"/>
              <a:cs typeface="Proxima Nova"/>
              <a:sym typeface="Proxima Nova"/>
            </a:endParaRPr>
          </a:p>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SUCCESS + SALES</a:t>
            </a:r>
            <a:endParaRPr sz="1500">
              <a:solidFill>
                <a:srgbClr val="5B5B5B"/>
              </a:solidFill>
              <a:latin typeface="Proxima Nova"/>
              <a:ea typeface="Proxima Nova"/>
              <a:cs typeface="Proxima Nova"/>
              <a:sym typeface="Proxima Nova"/>
            </a:endParaRPr>
          </a:p>
        </p:txBody>
      </p:sp>
      <p:sp>
        <p:nvSpPr>
          <p:cNvPr id="150" name="Google Shape;150;p21"/>
          <p:cNvSpPr txBox="1"/>
          <p:nvPr/>
        </p:nvSpPr>
        <p:spPr>
          <a:xfrm>
            <a:off x="6801575" y="3952000"/>
            <a:ext cx="14568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PRESENTATION + </a:t>
            </a:r>
            <a:endParaRPr sz="1500">
              <a:solidFill>
                <a:srgbClr val="5B5B5B"/>
              </a:solidFill>
              <a:latin typeface="Proxima Nova"/>
              <a:ea typeface="Proxima Nova"/>
              <a:cs typeface="Proxima Nova"/>
              <a:sym typeface="Proxima Nova"/>
            </a:endParaRPr>
          </a:p>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Q&amp;A</a:t>
            </a:r>
            <a:endParaRPr sz="1500">
              <a:solidFill>
                <a:srgbClr val="5B5B5B"/>
              </a:solidFill>
              <a:latin typeface="Proxima Nova"/>
              <a:ea typeface="Proxima Nova"/>
              <a:cs typeface="Proxima Nova"/>
              <a:sym typeface="Proxima Nova"/>
            </a:endParaRPr>
          </a:p>
        </p:txBody>
      </p:sp>
      <p:sp>
        <p:nvSpPr>
          <p:cNvPr id="151" name="Google Shape;151;p21"/>
          <p:cNvSpPr txBox="1"/>
          <p:nvPr/>
        </p:nvSpPr>
        <p:spPr>
          <a:xfrm>
            <a:off x="2544351" y="1659005"/>
            <a:ext cx="1138800" cy="4965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CULTURE FIT</a:t>
            </a:r>
            <a:endParaRPr sz="800">
              <a:solidFill>
                <a:srgbClr val="5B5B5B"/>
              </a:solidFill>
              <a:latin typeface="Proxima Nova"/>
              <a:ea typeface="Proxima Nova"/>
              <a:cs typeface="Proxima Nova"/>
              <a:sym typeface="Proxima Nova"/>
            </a:endParaRPr>
          </a:p>
        </p:txBody>
      </p:sp>
      <p:sp>
        <p:nvSpPr>
          <p:cNvPr id="152" name="Google Shape;152;p21"/>
          <p:cNvSpPr txBox="1"/>
          <p:nvPr/>
        </p:nvSpPr>
        <p:spPr>
          <a:xfrm>
            <a:off x="5456337" y="1543655"/>
            <a:ext cx="11553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CUSTOMER SUCCESS + MARKETING</a:t>
            </a:r>
            <a:endParaRPr sz="800">
              <a:solidFill>
                <a:srgbClr val="5B5B5B"/>
              </a:solidFill>
              <a:latin typeface="Proxima Nova"/>
              <a:ea typeface="Proxima Nova"/>
              <a:cs typeface="Proxima Nova"/>
              <a:sym typeface="Proxima Nova"/>
            </a:endParaRPr>
          </a:p>
        </p:txBody>
      </p:sp>
      <p:sp>
        <p:nvSpPr>
          <p:cNvPr id="153" name="Google Shape;153;p21"/>
          <p:cNvSpPr txBox="1"/>
          <p:nvPr/>
        </p:nvSpPr>
        <p:spPr>
          <a:xfrm>
            <a:off x="1397804" y="2754226"/>
            <a:ext cx="5142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01</a:t>
            </a:r>
            <a:endParaRPr sz="500">
              <a:latin typeface="Proxima Nova"/>
              <a:ea typeface="Proxima Nova"/>
              <a:cs typeface="Proxima Nova"/>
              <a:sym typeface="Proxima Nova"/>
            </a:endParaRPr>
          </a:p>
        </p:txBody>
      </p:sp>
      <p:sp>
        <p:nvSpPr>
          <p:cNvPr id="154" name="Google Shape;154;p21"/>
          <p:cNvSpPr txBox="1"/>
          <p:nvPr/>
        </p:nvSpPr>
        <p:spPr>
          <a:xfrm>
            <a:off x="2814565" y="2754226"/>
            <a:ext cx="5985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02</a:t>
            </a:r>
            <a:endParaRPr sz="500">
              <a:latin typeface="Proxima Nova"/>
              <a:ea typeface="Proxima Nova"/>
              <a:cs typeface="Proxima Nova"/>
              <a:sym typeface="Proxima Nova"/>
            </a:endParaRPr>
          </a:p>
        </p:txBody>
      </p:sp>
      <p:sp>
        <p:nvSpPr>
          <p:cNvPr id="155" name="Google Shape;155;p21"/>
          <p:cNvSpPr txBox="1"/>
          <p:nvPr/>
        </p:nvSpPr>
        <p:spPr>
          <a:xfrm>
            <a:off x="4265285" y="2754226"/>
            <a:ext cx="6135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03</a:t>
            </a:r>
            <a:endParaRPr sz="500">
              <a:latin typeface="Proxima Nova"/>
              <a:ea typeface="Proxima Nova"/>
              <a:cs typeface="Proxima Nova"/>
              <a:sym typeface="Proxima Nova"/>
            </a:endParaRPr>
          </a:p>
        </p:txBody>
      </p:sp>
      <p:sp>
        <p:nvSpPr>
          <p:cNvPr id="156" name="Google Shape;156;p21"/>
          <p:cNvSpPr txBox="1"/>
          <p:nvPr/>
        </p:nvSpPr>
        <p:spPr>
          <a:xfrm>
            <a:off x="5709420" y="2754226"/>
            <a:ext cx="6441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04</a:t>
            </a:r>
            <a:endParaRPr sz="500">
              <a:latin typeface="Proxima Nova"/>
              <a:ea typeface="Proxima Nova"/>
              <a:cs typeface="Proxima Nova"/>
              <a:sym typeface="Proxima Nova"/>
            </a:endParaRPr>
          </a:p>
        </p:txBody>
      </p:sp>
      <p:sp>
        <p:nvSpPr>
          <p:cNvPr id="157" name="Google Shape;157;p21"/>
          <p:cNvSpPr txBox="1"/>
          <p:nvPr/>
        </p:nvSpPr>
        <p:spPr>
          <a:xfrm>
            <a:off x="7176508" y="2754226"/>
            <a:ext cx="6327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05</a:t>
            </a:r>
            <a:endParaRPr sz="500">
              <a:latin typeface="Proxima Nova"/>
              <a:ea typeface="Proxima Nova"/>
              <a:cs typeface="Proxima Nova"/>
              <a:sym typeface="Proxima Nova"/>
            </a:endParaRPr>
          </a:p>
        </p:txBody>
      </p:sp>
      <p:sp>
        <p:nvSpPr>
          <p:cNvPr id="158" name="Google Shape;158;p21"/>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WITH IMPACT</a:t>
            </a:r>
            <a:endParaRPr sz="3000">
              <a:solidFill>
                <a:srgbClr val="666666"/>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p:nvPr/>
        </p:nvSpPr>
        <p:spPr>
          <a:xfrm>
            <a:off x="1116045" y="2108479"/>
            <a:ext cx="1077733" cy="1077452"/>
          </a:xfrm>
          <a:custGeom>
            <a:rect b="b" l="l" r="r" t="t"/>
            <a:pathLst>
              <a:path extrusionOk="0" h="1885" w="1884">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dk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4" name="Google Shape;164;p22"/>
          <p:cNvSpPr/>
          <p:nvPr/>
        </p:nvSpPr>
        <p:spPr>
          <a:xfrm>
            <a:off x="795503" y="1788018"/>
            <a:ext cx="1721348" cy="860449"/>
          </a:xfrm>
          <a:custGeom>
            <a:rect b="b" l="l" r="r" t="t"/>
            <a:pathLst>
              <a:path extrusionOk="0" h="1503" w="3006">
                <a:moveTo>
                  <a:pt x="1503" y="0"/>
                </a:moveTo>
                <a:cubicBezTo>
                  <a:pt x="672" y="0"/>
                  <a:pt x="0" y="673"/>
                  <a:pt x="0" y="1502"/>
                </a:cubicBezTo>
                <a:lnTo>
                  <a:pt x="455" y="1502"/>
                </a:lnTo>
                <a:cubicBezTo>
                  <a:pt x="455" y="924"/>
                  <a:pt x="924" y="455"/>
                  <a:pt x="1503" y="455"/>
                </a:cubicBezTo>
                <a:cubicBezTo>
                  <a:pt x="2081" y="455"/>
                  <a:pt x="2549" y="924"/>
                  <a:pt x="2549" y="1502"/>
                </a:cubicBezTo>
                <a:lnTo>
                  <a:pt x="3005" y="1502"/>
                </a:lnTo>
                <a:cubicBezTo>
                  <a:pt x="3005" y="673"/>
                  <a:pt x="2332" y="0"/>
                  <a:pt x="1503" y="0"/>
                </a:cubicBezTo>
              </a:path>
            </a:pathLst>
          </a:custGeom>
          <a:solidFill>
            <a:schemeClr val="dk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5" name="Google Shape;165;p22"/>
          <p:cNvSpPr txBox="1"/>
          <p:nvPr/>
        </p:nvSpPr>
        <p:spPr>
          <a:xfrm>
            <a:off x="864825" y="3571000"/>
            <a:ext cx="1456800" cy="7272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CUSTOMER SUCCESS DEEPDIVE</a:t>
            </a:r>
            <a:endParaRPr sz="800">
              <a:solidFill>
                <a:srgbClr val="5B5B5B"/>
              </a:solidFill>
              <a:latin typeface="Proxima Nova"/>
              <a:ea typeface="Proxima Nova"/>
              <a:cs typeface="Proxima Nova"/>
              <a:sym typeface="Proxima Nova"/>
            </a:endParaRPr>
          </a:p>
        </p:txBody>
      </p:sp>
      <p:sp>
        <p:nvSpPr>
          <p:cNvPr id="166" name="Google Shape;166;p22"/>
          <p:cNvSpPr txBox="1"/>
          <p:nvPr/>
        </p:nvSpPr>
        <p:spPr>
          <a:xfrm>
            <a:off x="1397804" y="2373226"/>
            <a:ext cx="5142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01</a:t>
            </a:r>
            <a:endParaRPr sz="500">
              <a:latin typeface="Proxima Nova"/>
              <a:ea typeface="Proxima Nova"/>
              <a:cs typeface="Proxima Nova"/>
              <a:sym typeface="Proxima Nova"/>
            </a:endParaRPr>
          </a:p>
        </p:txBody>
      </p:sp>
      <p:sp>
        <p:nvSpPr>
          <p:cNvPr id="167" name="Google Shape;167;p22"/>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STAGES</a:t>
            </a:r>
            <a:endParaRPr sz="3000">
              <a:solidFill>
                <a:srgbClr val="666666"/>
              </a:solidFill>
              <a:latin typeface="Proxima Nova"/>
              <a:ea typeface="Proxima Nova"/>
              <a:cs typeface="Proxima Nova"/>
              <a:sym typeface="Proxima Nova"/>
            </a:endParaRPr>
          </a:p>
        </p:txBody>
      </p:sp>
      <p:sp>
        <p:nvSpPr>
          <p:cNvPr id="168" name="Google Shape;168;p22"/>
          <p:cNvSpPr txBox="1"/>
          <p:nvPr/>
        </p:nvSpPr>
        <p:spPr>
          <a:xfrm>
            <a:off x="3174850" y="1307625"/>
            <a:ext cx="5553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TIME ALLOCATION:</a:t>
            </a:r>
            <a:r>
              <a:rPr lang="en">
                <a:solidFill>
                  <a:srgbClr val="434343"/>
                </a:solidFill>
                <a:latin typeface="Proxima Nova"/>
                <a:ea typeface="Proxima Nova"/>
                <a:cs typeface="Proxima Nova"/>
                <a:sym typeface="Proxima Nova"/>
              </a:rPr>
              <a:t> 50 minutes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OBJECTIVE:</a:t>
            </a:r>
            <a:r>
              <a:rPr lang="en">
                <a:solidFill>
                  <a:srgbClr val="434343"/>
                </a:solidFill>
                <a:latin typeface="Proxima Nova"/>
                <a:ea typeface="Proxima Nova"/>
                <a:cs typeface="Proxima Nova"/>
                <a:sym typeface="Proxima Nova"/>
              </a:rPr>
              <a:t> This candidate can effectively manage customer situations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INTERVIEWER: </a:t>
            </a:r>
            <a:r>
              <a:rPr lang="en">
                <a:solidFill>
                  <a:srgbClr val="434343"/>
                </a:solidFill>
                <a:latin typeface="Proxima Nova"/>
                <a:ea typeface="Proxima Nova"/>
                <a:cs typeface="Proxima Nova"/>
                <a:sym typeface="Proxima Nova"/>
              </a:rPr>
              <a:t>Hiring Manager</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DISCUSSION: </a:t>
            </a:r>
            <a:r>
              <a:rPr lang="en">
                <a:solidFill>
                  <a:srgbClr val="434343"/>
                </a:solidFill>
                <a:latin typeface="Proxima Nova"/>
                <a:ea typeface="Proxima Nova"/>
                <a:cs typeface="Proxima Nova"/>
                <a:sym typeface="Proxima Nova"/>
              </a:rPr>
              <a:t>Behavioral</a:t>
            </a:r>
            <a:r>
              <a:rPr lang="en">
                <a:solidFill>
                  <a:srgbClr val="434343"/>
                </a:solidFill>
                <a:latin typeface="Proxima Nova"/>
                <a:ea typeface="Proxima Nova"/>
                <a:cs typeface="Proxima Nova"/>
                <a:sym typeface="Proxima Nova"/>
              </a:rPr>
              <a:t> style questions focused on navigating customer situations; Q&amp;A</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ASSESSMENT: </a:t>
            </a:r>
            <a:r>
              <a:rPr lang="en">
                <a:solidFill>
                  <a:srgbClr val="434343"/>
                </a:solidFill>
                <a:latin typeface="Proxima Nova"/>
                <a:ea typeface="Proxima Nova"/>
                <a:cs typeface="Proxima Nova"/>
                <a:sym typeface="Proxima Nova"/>
              </a:rPr>
              <a:t>Does this candidate know how to run best practices in Customer Success? How do they handle objections? Are they solutions oriented? Do they have the right technical </a:t>
            </a:r>
            <a:r>
              <a:rPr lang="en">
                <a:solidFill>
                  <a:srgbClr val="434343"/>
                </a:solidFill>
                <a:latin typeface="Proxima Nova"/>
                <a:ea typeface="Proxima Nova"/>
                <a:cs typeface="Proxima Nova"/>
                <a:sym typeface="Proxima Nova"/>
              </a:rPr>
              <a:t>aptitude</a:t>
            </a:r>
            <a:r>
              <a:rPr lang="en">
                <a:solidFill>
                  <a:srgbClr val="434343"/>
                </a:solidFill>
                <a:latin typeface="Proxima Nova"/>
                <a:ea typeface="Proxima Nova"/>
                <a:cs typeface="Proxima Nova"/>
                <a:sym typeface="Proxima Nova"/>
              </a:rPr>
              <a:t>? Strong communication and time management skills?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p:nvPr/>
        </p:nvSpPr>
        <p:spPr>
          <a:xfrm>
            <a:off x="1203297" y="2108479"/>
            <a:ext cx="1077735" cy="1077452"/>
          </a:xfrm>
          <a:custGeom>
            <a:rect b="b" l="l" r="r" t="t"/>
            <a:pathLst>
              <a:path extrusionOk="0" h="1885" w="1885">
                <a:moveTo>
                  <a:pt x="1884" y="942"/>
                </a:moveTo>
                <a:cubicBezTo>
                  <a:pt x="1884" y="1462"/>
                  <a:pt x="1462" y="1884"/>
                  <a:pt x="942" y="1884"/>
                </a:cubicBezTo>
                <a:cubicBezTo>
                  <a:pt x="421" y="1884"/>
                  <a:pt x="0" y="1462"/>
                  <a:pt x="0" y="942"/>
                </a:cubicBezTo>
                <a:cubicBezTo>
                  <a:pt x="0" y="422"/>
                  <a:pt x="421" y="0"/>
                  <a:pt x="942" y="0"/>
                </a:cubicBezTo>
                <a:cubicBezTo>
                  <a:pt x="1462" y="0"/>
                  <a:pt x="1884" y="422"/>
                  <a:pt x="1884" y="942"/>
                </a:cubicBez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4" name="Google Shape;174;p23"/>
          <p:cNvSpPr/>
          <p:nvPr/>
        </p:nvSpPr>
        <p:spPr>
          <a:xfrm>
            <a:off x="882754" y="2645942"/>
            <a:ext cx="1721348" cy="860450"/>
          </a:xfrm>
          <a:custGeom>
            <a:rect b="b" l="l" r="r" t="t"/>
            <a:pathLst>
              <a:path extrusionOk="0" h="1504" w="3006">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dk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75" name="Google Shape;175;p23"/>
          <p:cNvSpPr txBox="1"/>
          <p:nvPr/>
        </p:nvSpPr>
        <p:spPr>
          <a:xfrm>
            <a:off x="1172751" y="1278005"/>
            <a:ext cx="1138800" cy="496500"/>
          </a:xfrm>
          <a:prstGeom prst="rect">
            <a:avLst/>
          </a:prstGeom>
          <a:noFill/>
          <a:ln>
            <a:noFill/>
          </a:ln>
        </p:spPr>
        <p:txBody>
          <a:bodyPr anchorCtr="0" anchor="b" bIns="17150" lIns="34300" spcFirstLastPara="1" rIns="34300" wrap="square" tIns="17150">
            <a:spAutoFit/>
          </a:bodyPr>
          <a:lstStyle/>
          <a:p>
            <a:pPr indent="0" lvl="0" marL="0" marR="0" rtl="0" algn="ctr">
              <a:spcBef>
                <a:spcPts val="0"/>
              </a:spcBef>
              <a:spcAft>
                <a:spcPts val="0"/>
              </a:spcAft>
              <a:buNone/>
            </a:pPr>
            <a:r>
              <a:rPr lang="en" sz="1500">
                <a:solidFill>
                  <a:srgbClr val="5B5B5B"/>
                </a:solidFill>
                <a:latin typeface="Proxima Nova"/>
                <a:ea typeface="Proxima Nova"/>
                <a:cs typeface="Proxima Nova"/>
                <a:sym typeface="Proxima Nova"/>
              </a:rPr>
              <a:t>CULTURE FIT</a:t>
            </a:r>
            <a:endParaRPr sz="800">
              <a:solidFill>
                <a:srgbClr val="5B5B5B"/>
              </a:solidFill>
              <a:latin typeface="Proxima Nova"/>
              <a:ea typeface="Proxima Nova"/>
              <a:cs typeface="Proxima Nova"/>
              <a:sym typeface="Proxima Nova"/>
            </a:endParaRPr>
          </a:p>
        </p:txBody>
      </p:sp>
      <p:sp>
        <p:nvSpPr>
          <p:cNvPr id="176" name="Google Shape;176;p23"/>
          <p:cNvSpPr txBox="1"/>
          <p:nvPr/>
        </p:nvSpPr>
        <p:spPr>
          <a:xfrm>
            <a:off x="1442965" y="2373226"/>
            <a:ext cx="598500" cy="558000"/>
          </a:xfrm>
          <a:prstGeom prst="rect">
            <a:avLst/>
          </a:prstGeom>
          <a:noFill/>
          <a:ln>
            <a:noFill/>
          </a:ln>
        </p:spPr>
        <p:txBody>
          <a:bodyPr anchorCtr="0" anchor="ctr" bIns="17150" lIns="34300" spcFirstLastPara="1" rIns="34300" wrap="square" tIns="17150">
            <a:spAutoFit/>
          </a:bodyPr>
          <a:lstStyle/>
          <a:p>
            <a:pPr indent="0" lvl="0" marL="0" marR="0" rtl="0" algn="ctr">
              <a:spcBef>
                <a:spcPts val="0"/>
              </a:spcBef>
              <a:spcAft>
                <a:spcPts val="0"/>
              </a:spcAft>
              <a:buNone/>
            </a:pPr>
            <a:r>
              <a:rPr b="1" lang="en" sz="3400">
                <a:solidFill>
                  <a:schemeClr val="lt1"/>
                </a:solidFill>
                <a:latin typeface="Proxima Nova"/>
                <a:ea typeface="Proxima Nova"/>
                <a:cs typeface="Proxima Nova"/>
                <a:sym typeface="Proxima Nova"/>
              </a:rPr>
              <a:t>02</a:t>
            </a:r>
            <a:endParaRPr sz="500">
              <a:latin typeface="Proxima Nova"/>
              <a:ea typeface="Proxima Nova"/>
              <a:cs typeface="Proxima Nova"/>
              <a:sym typeface="Proxima Nova"/>
            </a:endParaRPr>
          </a:p>
        </p:txBody>
      </p:sp>
      <p:sp>
        <p:nvSpPr>
          <p:cNvPr id="177" name="Google Shape;177;p23"/>
          <p:cNvSpPr txBox="1"/>
          <p:nvPr/>
        </p:nvSpPr>
        <p:spPr>
          <a:xfrm>
            <a:off x="50" y="141075"/>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666666"/>
                </a:solidFill>
                <a:latin typeface="Proxima Nova"/>
                <a:ea typeface="Proxima Nova"/>
                <a:cs typeface="Proxima Nova"/>
                <a:sym typeface="Proxima Nova"/>
              </a:rPr>
              <a:t>INTERVIEW WITH IMPACT</a:t>
            </a:r>
            <a:endParaRPr sz="3000">
              <a:solidFill>
                <a:srgbClr val="666666"/>
              </a:solidFill>
              <a:latin typeface="Proxima Nova"/>
              <a:ea typeface="Proxima Nova"/>
              <a:cs typeface="Proxima Nova"/>
              <a:sym typeface="Proxima Nova"/>
            </a:endParaRPr>
          </a:p>
        </p:txBody>
      </p:sp>
      <p:sp>
        <p:nvSpPr>
          <p:cNvPr id="178" name="Google Shape;178;p23"/>
          <p:cNvSpPr txBox="1"/>
          <p:nvPr/>
        </p:nvSpPr>
        <p:spPr>
          <a:xfrm>
            <a:off x="3174850" y="1307625"/>
            <a:ext cx="5553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TIME ALLOCATION:</a:t>
            </a:r>
            <a:r>
              <a:rPr lang="en">
                <a:solidFill>
                  <a:srgbClr val="434343"/>
                </a:solidFill>
                <a:latin typeface="Proxima Nova"/>
                <a:ea typeface="Proxima Nova"/>
                <a:cs typeface="Proxima Nova"/>
                <a:sym typeface="Proxima Nova"/>
              </a:rPr>
              <a:t> 25 - 30 minutes</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OBJECTIVE:</a:t>
            </a:r>
            <a:r>
              <a:rPr lang="en">
                <a:solidFill>
                  <a:srgbClr val="434343"/>
                </a:solidFill>
                <a:latin typeface="Proxima Nova"/>
                <a:ea typeface="Proxima Nova"/>
                <a:cs typeface="Proxima Nova"/>
                <a:sym typeface="Proxima Nova"/>
              </a:rPr>
              <a:t> Will this candidate be able to effectively ramp into your organization</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INTERVIEWER</a:t>
            </a:r>
            <a:r>
              <a:rPr lang="en">
                <a:solidFill>
                  <a:srgbClr val="434343"/>
                </a:solidFill>
                <a:latin typeface="Proxima Nova"/>
                <a:ea typeface="Proxima Nova"/>
                <a:cs typeface="Proxima Nova"/>
                <a:sym typeface="Proxima Nova"/>
              </a:rPr>
              <a:t>: Member of the Customer Success Team</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DISCUSSION</a:t>
            </a:r>
            <a:r>
              <a:rPr lang="en">
                <a:solidFill>
                  <a:srgbClr val="434343"/>
                </a:solidFill>
                <a:latin typeface="Proxima Nova"/>
                <a:ea typeface="Proxima Nova"/>
                <a:cs typeface="Proxima Nova"/>
                <a:sym typeface="Proxima Nova"/>
              </a:rPr>
              <a:t>: Behavioral style questions focused on onboarding, ownership and collaboration; Q&amp;A</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434343"/>
                </a:solidFill>
                <a:latin typeface="Proxima Nova"/>
                <a:ea typeface="Proxima Nova"/>
                <a:cs typeface="Proxima Nova"/>
                <a:sym typeface="Proxima Nova"/>
              </a:rPr>
              <a:t>ASSESSMENT</a:t>
            </a:r>
            <a:r>
              <a:rPr lang="en">
                <a:solidFill>
                  <a:srgbClr val="434343"/>
                </a:solidFill>
                <a:latin typeface="Proxima Nova"/>
                <a:ea typeface="Proxima Nova"/>
                <a:cs typeface="Proxima Nova"/>
                <a:sym typeface="Proxima Nova"/>
              </a:rPr>
              <a:t>: Does this candidate have the right drive and initiative to be successful in your organization? Will they work collaboratively with cross-fu</a:t>
            </a:r>
            <a:r>
              <a:rPr lang="en">
                <a:solidFill>
                  <a:srgbClr val="434343"/>
                </a:solidFill>
                <a:latin typeface="Proxima Nova"/>
                <a:ea typeface="Proxima Nova"/>
                <a:cs typeface="Proxima Nova"/>
                <a:sym typeface="Proxima Nova"/>
              </a:rPr>
              <a:t>nctional teams? Experience with project/program management?</a:t>
            </a:r>
            <a:endParaRPr>
              <a:solidFill>
                <a:srgbClr val="434343"/>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ientSuccess">
  <a:themeElements>
    <a:clrScheme name="Simple Light">
      <a:dk1>
        <a:srgbClr val="1FBCFF"/>
      </a:dk1>
      <a:lt1>
        <a:srgbClr val="FFFFFF"/>
      </a:lt1>
      <a:dk2>
        <a:srgbClr val="83CE00"/>
      </a:dk2>
      <a:lt2>
        <a:srgbClr val="FFCF00"/>
      </a:lt2>
      <a:accent1>
        <a:srgbClr val="FF7D00"/>
      </a:accent1>
      <a:accent2>
        <a:srgbClr val="D51300"/>
      </a:accent2>
      <a:accent3>
        <a:srgbClr val="653789"/>
      </a:accent3>
      <a:accent4>
        <a:srgbClr val="ADADAD"/>
      </a:accent4>
      <a:accent5>
        <a:srgbClr val="D6D6D6"/>
      </a:accent5>
      <a:accent6>
        <a:srgbClr val="EBEBE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